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8"/>
  </p:notesMasterIdLst>
  <p:handoutMasterIdLst>
    <p:handoutMasterId r:id="rId39"/>
  </p:handoutMasterIdLst>
  <p:sldIdLst>
    <p:sldId id="481" r:id="rId5"/>
    <p:sldId id="565" r:id="rId6"/>
    <p:sldId id="566" r:id="rId7"/>
    <p:sldId id="578" r:id="rId8"/>
    <p:sldId id="579" r:id="rId9"/>
    <p:sldId id="580" r:id="rId10"/>
    <p:sldId id="582" r:id="rId11"/>
    <p:sldId id="545" r:id="rId12"/>
    <p:sldId id="537" r:id="rId13"/>
    <p:sldId id="557" r:id="rId14"/>
    <p:sldId id="546" r:id="rId15"/>
    <p:sldId id="549" r:id="rId16"/>
    <p:sldId id="551" r:id="rId17"/>
    <p:sldId id="552" r:id="rId18"/>
    <p:sldId id="548" r:id="rId19"/>
    <p:sldId id="554" r:id="rId20"/>
    <p:sldId id="558" r:id="rId21"/>
    <p:sldId id="568" r:id="rId22"/>
    <p:sldId id="560" r:id="rId23"/>
    <p:sldId id="547" r:id="rId24"/>
    <p:sldId id="555" r:id="rId25"/>
    <p:sldId id="562" r:id="rId26"/>
    <p:sldId id="563" r:id="rId27"/>
    <p:sldId id="564" r:id="rId28"/>
    <p:sldId id="569" r:id="rId29"/>
    <p:sldId id="570" r:id="rId30"/>
    <p:sldId id="571" r:id="rId31"/>
    <p:sldId id="572" r:id="rId32"/>
    <p:sldId id="573" r:id="rId33"/>
    <p:sldId id="484" r:id="rId34"/>
    <p:sldId id="485" r:id="rId35"/>
    <p:sldId id="581" r:id="rId36"/>
    <p:sldId id="490" r:id="rId37"/>
  </p:sldIdLst>
  <p:sldSz cx="9144000" cy="5143500" type="screen16x9"/>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9FD26745-286A-0847-8149-788AC30EF25D}">
          <p14:sldIdLst>
            <p14:sldId id="481"/>
            <p14:sldId id="565"/>
            <p14:sldId id="566"/>
            <p14:sldId id="578"/>
            <p14:sldId id="579"/>
            <p14:sldId id="580"/>
            <p14:sldId id="582"/>
            <p14:sldId id="545"/>
            <p14:sldId id="537"/>
            <p14:sldId id="557"/>
            <p14:sldId id="546"/>
            <p14:sldId id="549"/>
            <p14:sldId id="551"/>
            <p14:sldId id="552"/>
            <p14:sldId id="548"/>
            <p14:sldId id="554"/>
            <p14:sldId id="558"/>
            <p14:sldId id="568"/>
            <p14:sldId id="560"/>
            <p14:sldId id="547"/>
            <p14:sldId id="555"/>
            <p14:sldId id="562"/>
            <p14:sldId id="563"/>
            <p14:sldId id="564"/>
            <p14:sldId id="569"/>
            <p14:sldId id="570"/>
            <p14:sldId id="571"/>
            <p14:sldId id="572"/>
            <p14:sldId id="573"/>
            <p14:sldId id="484"/>
            <p14:sldId id="485"/>
            <p14:sldId id="581"/>
            <p14:sldId id="490"/>
          </p14:sldIdLst>
        </p14:section>
        <p14:section name="Untitled Section" id="{5E881FA1-0536-C34E-87C5-F9DC2CBF47ED}">
          <p14:sldIdLst/>
        </p14:section>
      </p14:sectionLst>
    </p:ext>
    <p:ext uri="{EFAFB233-063F-42B5-8137-9DF3F51BA10A}">
      <p15:sldGuideLst xmlns:p15="http://schemas.microsoft.com/office/powerpoint/2012/main">
        <p15:guide id="1" orient="horz" pos="708" userDrawn="1">
          <p15:clr>
            <a:srgbClr val="A4A3A4"/>
          </p15:clr>
        </p15:guide>
        <p15:guide id="2" orient="horz" pos="1284" userDrawn="1">
          <p15:clr>
            <a:srgbClr val="A4A3A4"/>
          </p15:clr>
        </p15:guide>
        <p15:guide id="3"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BAFD0E-41F6-E29D-3A9D-7F7859C54368}" name="Montgomery, Julie" initials="MJ" userId="S::julie.montgomery@soundtransit.org::6ddf13ea-8c3d-49c5-803e-c6be30c7716b" providerId="AD"/>
  <p188:author id="{BA5BC143-3291-6DEE-E4C7-912DD7D74AF7}" name="Calaf, Juan" initials="CJ" userId="S::juan.calaf@soundtransit.org::80b5651e-5592-47ef-b0e5-8b0173aed9df" providerId="AD"/>
  <p188:author id="{50743E84-D39E-5704-EEBB-6A13C74324BC}" name="McLaughlin, Elisabeth" initials="ME" userId="S::betsey.mclaughlin@soundtransit.org::f2dc8a07-6678-4676-9865-137367ed9550" providerId="AD"/>
  <p188:author id="{BB9A4DA0-3272-358E-768C-C968E218630C}" name="Montgomery, Julie" initials="MJ" userId="S::Julie.Montgomery@soundtransit.org::6ddf13ea-8c3d-49c5-803e-c6be30c7716b" providerId="AD"/>
  <p188:author id="{80E3A3A7-79E0-F00E-FAAF-59905087D818}" name="Pihlstrom, Kerry" initials="PK" userId="S::kerry.pihlstrom@soundtransit.org::3e96dce4-1aef-4470-bba0-825fa9bbc5ad" providerId="AD"/>
  <p188:author id="{2647E4D8-2F54-F613-E5C8-E3E3EEC71C8B}" name="Chazanow, Abby" initials="CA" userId="S::abby.chazanow@soundtransit.org::cdb7df3a-18e3-43af-87d4-87388bf72c1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aner, Zach" initials="SZ" lastIdx="2" clrIdx="0"/>
  <p:cmAuthor id="2" name="Dawson, Sloan" initials="DS" lastIdx="1" clrIdx="1">
    <p:extLst>
      <p:ext uri="{19B8F6BF-5375-455C-9EA6-DF929625EA0E}">
        <p15:presenceInfo xmlns:p15="http://schemas.microsoft.com/office/powerpoint/2012/main" userId="S::sloan.dawson@soundtransit.org::367d240d-73aa-4303-8519-7384cd007c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622"/>
    <a:srgbClr val="FFB819"/>
    <a:srgbClr val="002E6D"/>
    <a:srgbClr val="007ABC"/>
    <a:srgbClr val="0038DD"/>
    <a:srgbClr val="007297"/>
    <a:srgbClr val="1F3051"/>
    <a:srgbClr val="F48C23"/>
    <a:srgbClr val="F8C114"/>
    <a:srgbClr val="79B1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485" autoAdjust="0"/>
  </p:normalViewPr>
  <p:slideViewPr>
    <p:cSldViewPr snapToGrid="0">
      <p:cViewPr varScale="1">
        <p:scale>
          <a:sx n="64" d="100"/>
          <a:sy n="64" d="100"/>
        </p:scale>
        <p:origin x="528" y="40"/>
      </p:cViewPr>
      <p:guideLst>
        <p:guide orient="horz" pos="708"/>
        <p:guide orient="horz" pos="1284"/>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DDD26C-94D1-47F6-A756-39499FAF9E1A}" type="doc">
      <dgm:prSet loTypeId="urn:microsoft.com/office/officeart/2005/8/layout/orgChart1" loCatId="hierarchy" qsTypeId="urn:microsoft.com/office/officeart/2005/8/quickstyle/simple5" qsCatId="simple" csTypeId="urn:microsoft.com/office/officeart/2005/8/colors/accent3_4" csCatId="accent3" phldr="1"/>
      <dgm:spPr/>
      <dgm:t>
        <a:bodyPr/>
        <a:lstStyle/>
        <a:p>
          <a:endParaRPr lang="en-US"/>
        </a:p>
      </dgm:t>
    </dgm:pt>
    <dgm:pt modelId="{F27CCF67-A89C-4B6E-BE29-8BCA0A4D012F}">
      <dgm:prSet phldrT="[Text]"/>
      <dgm:spPr/>
      <dgm:t>
        <a:bodyPr/>
        <a:lstStyle/>
        <a:p>
          <a:r>
            <a:rPr lang="en-US" dirty="0"/>
            <a:t>CEO</a:t>
          </a:r>
        </a:p>
      </dgm:t>
    </dgm:pt>
    <dgm:pt modelId="{685CD4C9-D679-4308-BCC1-2B6A4E2DAC88}" type="parTrans" cxnId="{CCA12567-D58A-4D99-B421-6974AC66E551}">
      <dgm:prSet/>
      <dgm:spPr/>
      <dgm:t>
        <a:bodyPr/>
        <a:lstStyle/>
        <a:p>
          <a:endParaRPr lang="en-US"/>
        </a:p>
      </dgm:t>
    </dgm:pt>
    <dgm:pt modelId="{5C8B9C78-7AA2-4CFD-9358-A1567CE31F2E}" type="sibTrans" cxnId="{CCA12567-D58A-4D99-B421-6974AC66E551}">
      <dgm:prSet/>
      <dgm:spPr/>
      <dgm:t>
        <a:bodyPr/>
        <a:lstStyle/>
        <a:p>
          <a:endParaRPr lang="en-US"/>
        </a:p>
      </dgm:t>
    </dgm:pt>
    <dgm:pt modelId="{1910FD65-6622-4134-B71C-F2B61382255C}">
      <dgm:prSet phldrT="[Text]"/>
      <dgm:spPr/>
      <dgm:t>
        <a:bodyPr/>
        <a:lstStyle/>
        <a:p>
          <a:r>
            <a:rPr lang="en-US" dirty="0"/>
            <a:t>Chief Expansion Delivery Officer</a:t>
          </a:r>
        </a:p>
      </dgm:t>
    </dgm:pt>
    <dgm:pt modelId="{8CFAC439-D640-48EB-A038-E0DDB259D4F9}" type="parTrans" cxnId="{5357B753-92C7-4C70-9C1D-30D1F4E10DBA}">
      <dgm:prSet/>
      <dgm:spPr/>
      <dgm:t>
        <a:bodyPr/>
        <a:lstStyle/>
        <a:p>
          <a:endParaRPr lang="en-US"/>
        </a:p>
      </dgm:t>
    </dgm:pt>
    <dgm:pt modelId="{004CD361-7D62-491C-9E94-C905DBB9111B}" type="sibTrans" cxnId="{5357B753-92C7-4C70-9C1D-30D1F4E10DBA}">
      <dgm:prSet/>
      <dgm:spPr/>
      <dgm:t>
        <a:bodyPr/>
        <a:lstStyle/>
        <a:p>
          <a:endParaRPr lang="en-US"/>
        </a:p>
      </dgm:t>
    </dgm:pt>
    <dgm:pt modelId="{16E75BDD-F8BC-4FE2-AA99-311FC815071E}">
      <dgm:prSet phldrT="[Text]"/>
      <dgm:spPr/>
      <dgm:t>
        <a:bodyPr/>
        <a:lstStyle/>
        <a:p>
          <a:r>
            <a:rPr lang="en-US" dirty="0"/>
            <a:t>Chief System Quality Officer</a:t>
          </a:r>
        </a:p>
      </dgm:t>
    </dgm:pt>
    <dgm:pt modelId="{DE7C7264-2C20-47B3-A696-692A8B2D5866}" type="parTrans" cxnId="{E99B01A1-D0F9-4AD4-8A38-0CF83AA63ED9}">
      <dgm:prSet/>
      <dgm:spPr/>
      <dgm:t>
        <a:bodyPr/>
        <a:lstStyle/>
        <a:p>
          <a:endParaRPr lang="en-US"/>
        </a:p>
      </dgm:t>
    </dgm:pt>
    <dgm:pt modelId="{1B009439-C76F-4C8F-A955-C4945004D5EC}" type="sibTrans" cxnId="{E99B01A1-D0F9-4AD4-8A38-0CF83AA63ED9}">
      <dgm:prSet/>
      <dgm:spPr/>
      <dgm:t>
        <a:bodyPr/>
        <a:lstStyle/>
        <a:p>
          <a:endParaRPr lang="en-US"/>
        </a:p>
      </dgm:t>
    </dgm:pt>
    <dgm:pt modelId="{C9B4452E-B4BD-4FB1-A1E3-D12DAACECA9C}">
      <dgm:prSet phldrT="[Text]"/>
      <dgm:spPr/>
      <dgm:t>
        <a:bodyPr/>
        <a:lstStyle/>
        <a:p>
          <a:r>
            <a:rPr lang="en-US" dirty="0"/>
            <a:t>Portfolio Services Office</a:t>
          </a:r>
        </a:p>
      </dgm:t>
    </dgm:pt>
    <dgm:pt modelId="{6EE60938-4B03-4BAE-890A-1885CDD40F4D}" type="parTrans" cxnId="{AD2C06D9-E7E7-44C5-93E2-5FCF877ADB9E}">
      <dgm:prSet/>
      <dgm:spPr/>
      <dgm:t>
        <a:bodyPr/>
        <a:lstStyle/>
        <a:p>
          <a:endParaRPr lang="en-US"/>
        </a:p>
      </dgm:t>
    </dgm:pt>
    <dgm:pt modelId="{3B32C93C-C6B5-451A-89AD-5C50684EF8D4}" type="sibTrans" cxnId="{AD2C06D9-E7E7-44C5-93E2-5FCF877ADB9E}">
      <dgm:prSet/>
      <dgm:spPr/>
      <dgm:t>
        <a:bodyPr/>
        <a:lstStyle/>
        <a:p>
          <a:endParaRPr lang="en-US"/>
        </a:p>
      </dgm:t>
    </dgm:pt>
    <dgm:pt modelId="{2C41DB5F-B3AE-47AB-AA91-16D0F0F4FE4A}">
      <dgm:prSet phldrT="[Text]"/>
      <dgm:spPr/>
      <dgm:t>
        <a:bodyPr/>
        <a:lstStyle/>
        <a:p>
          <a:r>
            <a:rPr lang="en-US" dirty="0"/>
            <a:t>Planning Environment, and Project Development</a:t>
          </a:r>
        </a:p>
      </dgm:t>
    </dgm:pt>
    <dgm:pt modelId="{5740E915-E096-4969-80B0-FCC251F07738}" type="parTrans" cxnId="{86A5870E-8DC6-4559-AEF0-E5B1D12A236B}">
      <dgm:prSet/>
      <dgm:spPr/>
      <dgm:t>
        <a:bodyPr/>
        <a:lstStyle/>
        <a:p>
          <a:endParaRPr lang="en-US"/>
        </a:p>
      </dgm:t>
    </dgm:pt>
    <dgm:pt modelId="{5138311E-EFF0-4A3D-94B4-77A242981E27}" type="sibTrans" cxnId="{86A5870E-8DC6-4559-AEF0-E5B1D12A236B}">
      <dgm:prSet/>
      <dgm:spPr/>
      <dgm:t>
        <a:bodyPr/>
        <a:lstStyle/>
        <a:p>
          <a:endParaRPr lang="en-US"/>
        </a:p>
      </dgm:t>
    </dgm:pt>
    <dgm:pt modelId="{CABDD2C0-0BBF-4BCE-AFBE-98A59F4BF782}">
      <dgm:prSet phldrT="[Text]"/>
      <dgm:spPr/>
      <dgm:t>
        <a:bodyPr/>
        <a:lstStyle/>
        <a:p>
          <a:r>
            <a:rPr lang="en-US" dirty="0"/>
            <a:t>Design, Engineering, and Construction Management</a:t>
          </a:r>
        </a:p>
      </dgm:t>
    </dgm:pt>
    <dgm:pt modelId="{E0C68D24-BBC1-4D26-A3B9-9F53AACF44B4}" type="parTrans" cxnId="{885B18C6-B89C-49E8-B9DA-3C3F7762CFF0}">
      <dgm:prSet/>
      <dgm:spPr/>
      <dgm:t>
        <a:bodyPr/>
        <a:lstStyle/>
        <a:p>
          <a:endParaRPr lang="en-US"/>
        </a:p>
      </dgm:t>
    </dgm:pt>
    <dgm:pt modelId="{A4514AE0-1D20-42EC-A512-A0161D47F820}" type="sibTrans" cxnId="{885B18C6-B89C-49E8-B9DA-3C3F7762CFF0}">
      <dgm:prSet/>
      <dgm:spPr/>
      <dgm:t>
        <a:bodyPr/>
        <a:lstStyle/>
        <a:p>
          <a:endParaRPr lang="en-US"/>
        </a:p>
      </dgm:t>
    </dgm:pt>
    <dgm:pt modelId="{ADB04B41-4DCC-45F9-B29E-3BFCDF1A658A}">
      <dgm:prSet phldrT="[Text]"/>
      <dgm:spPr/>
      <dgm:t>
        <a:bodyPr/>
        <a:lstStyle/>
        <a:p>
          <a:r>
            <a:rPr lang="en-US" dirty="0"/>
            <a:t>Engineering/ Standards</a:t>
          </a:r>
        </a:p>
      </dgm:t>
    </dgm:pt>
    <dgm:pt modelId="{B1951272-4008-4041-988A-C3400D1FB2FA}" type="parTrans" cxnId="{82548DDB-640E-46E4-865A-721FBB2DC1E1}">
      <dgm:prSet/>
      <dgm:spPr/>
      <dgm:t>
        <a:bodyPr/>
        <a:lstStyle/>
        <a:p>
          <a:endParaRPr lang="en-US"/>
        </a:p>
      </dgm:t>
    </dgm:pt>
    <dgm:pt modelId="{13E5BBB0-CB5F-4494-9379-0F88BA69D706}" type="sibTrans" cxnId="{82548DDB-640E-46E4-865A-721FBB2DC1E1}">
      <dgm:prSet/>
      <dgm:spPr/>
      <dgm:t>
        <a:bodyPr/>
        <a:lstStyle/>
        <a:p>
          <a:endParaRPr lang="en-US"/>
        </a:p>
      </dgm:t>
    </dgm:pt>
    <dgm:pt modelId="{6E227832-6BAE-4A8D-952E-FECFC29D6594}">
      <dgm:prSet phldrT="[Text]"/>
      <dgm:spPr/>
      <dgm:t>
        <a:bodyPr/>
        <a:lstStyle/>
        <a:p>
          <a:r>
            <a:rPr lang="en-US" dirty="0"/>
            <a:t>Chief Service Delivery Officer</a:t>
          </a:r>
        </a:p>
      </dgm:t>
    </dgm:pt>
    <dgm:pt modelId="{5EEFC080-87DF-47B5-9316-54C9F216A3EC}" type="parTrans" cxnId="{FC47E80E-1151-40CD-B25E-BACBCC35027B}">
      <dgm:prSet/>
      <dgm:spPr/>
      <dgm:t>
        <a:bodyPr/>
        <a:lstStyle/>
        <a:p>
          <a:endParaRPr lang="en-US"/>
        </a:p>
      </dgm:t>
    </dgm:pt>
    <dgm:pt modelId="{BF713216-D332-4B15-BB0A-AAD07AAC86E3}" type="sibTrans" cxnId="{FC47E80E-1151-40CD-B25E-BACBCC35027B}">
      <dgm:prSet/>
      <dgm:spPr/>
      <dgm:t>
        <a:bodyPr/>
        <a:lstStyle/>
        <a:p>
          <a:endParaRPr lang="en-US"/>
        </a:p>
      </dgm:t>
    </dgm:pt>
    <dgm:pt modelId="{3D53588C-4671-49EE-8C2F-87193451313E}">
      <dgm:prSet phldrT="[Text]"/>
      <dgm:spPr/>
      <dgm:t>
        <a:bodyPr/>
        <a:lstStyle/>
        <a:p>
          <a:r>
            <a:rPr lang="en-US" dirty="0"/>
            <a:t>Passenger Experience</a:t>
          </a:r>
        </a:p>
      </dgm:t>
    </dgm:pt>
    <dgm:pt modelId="{CE65B480-7E04-4B12-8C63-02C17D806884}" type="parTrans" cxnId="{243D1C7F-712F-4DC2-A9E4-D4A06BB5B05E}">
      <dgm:prSet/>
      <dgm:spPr/>
      <dgm:t>
        <a:bodyPr/>
        <a:lstStyle/>
        <a:p>
          <a:endParaRPr lang="en-US"/>
        </a:p>
      </dgm:t>
    </dgm:pt>
    <dgm:pt modelId="{8DCBDCD6-C710-4634-B3A6-29BE49ADAA64}" type="sibTrans" cxnId="{243D1C7F-712F-4DC2-A9E4-D4A06BB5B05E}">
      <dgm:prSet/>
      <dgm:spPr/>
      <dgm:t>
        <a:bodyPr/>
        <a:lstStyle/>
        <a:p>
          <a:endParaRPr lang="en-US"/>
        </a:p>
      </dgm:t>
    </dgm:pt>
    <dgm:pt modelId="{4B3324C2-D256-4ACF-86B3-54C59D17220A}">
      <dgm:prSet phldrT="[Text]"/>
      <dgm:spPr/>
      <dgm:t>
        <a:bodyPr/>
        <a:lstStyle/>
        <a:p>
          <a:r>
            <a:rPr lang="en-US" dirty="0"/>
            <a:t>Operations</a:t>
          </a:r>
        </a:p>
      </dgm:t>
    </dgm:pt>
    <dgm:pt modelId="{77BEA59C-2426-4AA0-A826-619E6E4D961A}" type="parTrans" cxnId="{D0C01A3F-F45D-4324-9B00-846306AF7E1B}">
      <dgm:prSet/>
      <dgm:spPr/>
      <dgm:t>
        <a:bodyPr/>
        <a:lstStyle/>
        <a:p>
          <a:endParaRPr lang="en-US"/>
        </a:p>
      </dgm:t>
    </dgm:pt>
    <dgm:pt modelId="{F003B5DC-F177-43F1-8324-CDEA42121AA5}" type="sibTrans" cxnId="{D0C01A3F-F45D-4324-9B00-846306AF7E1B}">
      <dgm:prSet/>
      <dgm:spPr/>
      <dgm:t>
        <a:bodyPr/>
        <a:lstStyle/>
        <a:p>
          <a:endParaRPr lang="en-US"/>
        </a:p>
      </dgm:t>
    </dgm:pt>
    <dgm:pt modelId="{A9A07718-28DE-4655-A2D3-EB62D376B60C}" type="pres">
      <dgm:prSet presAssocID="{47DDD26C-94D1-47F6-A756-39499FAF9E1A}" presName="hierChild1" presStyleCnt="0">
        <dgm:presLayoutVars>
          <dgm:orgChart val="1"/>
          <dgm:chPref val="1"/>
          <dgm:dir/>
          <dgm:animOne val="branch"/>
          <dgm:animLvl val="lvl"/>
          <dgm:resizeHandles/>
        </dgm:presLayoutVars>
      </dgm:prSet>
      <dgm:spPr/>
    </dgm:pt>
    <dgm:pt modelId="{5BFE05FB-2FEA-4FC4-BDCF-5B01FD265D26}" type="pres">
      <dgm:prSet presAssocID="{F27CCF67-A89C-4B6E-BE29-8BCA0A4D012F}" presName="hierRoot1" presStyleCnt="0">
        <dgm:presLayoutVars>
          <dgm:hierBranch val="init"/>
        </dgm:presLayoutVars>
      </dgm:prSet>
      <dgm:spPr/>
    </dgm:pt>
    <dgm:pt modelId="{72FC8845-4FB1-4F0F-9520-3E333A55111B}" type="pres">
      <dgm:prSet presAssocID="{F27CCF67-A89C-4B6E-BE29-8BCA0A4D012F}" presName="rootComposite1" presStyleCnt="0"/>
      <dgm:spPr/>
    </dgm:pt>
    <dgm:pt modelId="{145EF7CB-EA15-41A0-820D-D63937B9A5CC}" type="pres">
      <dgm:prSet presAssocID="{F27CCF67-A89C-4B6E-BE29-8BCA0A4D012F}" presName="rootText1" presStyleLbl="node0" presStyleIdx="0" presStyleCnt="1">
        <dgm:presLayoutVars>
          <dgm:chPref val="3"/>
        </dgm:presLayoutVars>
      </dgm:prSet>
      <dgm:spPr/>
    </dgm:pt>
    <dgm:pt modelId="{DAEBE688-F7FF-43CE-9DBD-FD417CE8F401}" type="pres">
      <dgm:prSet presAssocID="{F27CCF67-A89C-4B6E-BE29-8BCA0A4D012F}" presName="rootConnector1" presStyleLbl="node1" presStyleIdx="0" presStyleCnt="0"/>
      <dgm:spPr/>
    </dgm:pt>
    <dgm:pt modelId="{006CF0CC-C45C-4E6E-8514-B32332C1A70C}" type="pres">
      <dgm:prSet presAssocID="{F27CCF67-A89C-4B6E-BE29-8BCA0A4D012F}" presName="hierChild2" presStyleCnt="0"/>
      <dgm:spPr/>
    </dgm:pt>
    <dgm:pt modelId="{5DA26A58-9D03-42EE-B114-A395139599C3}" type="pres">
      <dgm:prSet presAssocID="{8CFAC439-D640-48EB-A038-E0DDB259D4F9}" presName="Name37" presStyleLbl="parChTrans1D2" presStyleIdx="0" presStyleCnt="3"/>
      <dgm:spPr/>
    </dgm:pt>
    <dgm:pt modelId="{53DCF0A6-8245-4EE8-8C12-835141C67D2D}" type="pres">
      <dgm:prSet presAssocID="{1910FD65-6622-4134-B71C-F2B61382255C}" presName="hierRoot2" presStyleCnt="0">
        <dgm:presLayoutVars>
          <dgm:hierBranch val="init"/>
        </dgm:presLayoutVars>
      </dgm:prSet>
      <dgm:spPr/>
    </dgm:pt>
    <dgm:pt modelId="{06E79527-5BDD-4305-99CD-F7E2A9008809}" type="pres">
      <dgm:prSet presAssocID="{1910FD65-6622-4134-B71C-F2B61382255C}" presName="rootComposite" presStyleCnt="0"/>
      <dgm:spPr/>
    </dgm:pt>
    <dgm:pt modelId="{0A8C1EFD-9E10-467B-98B7-973CC4C0BC75}" type="pres">
      <dgm:prSet presAssocID="{1910FD65-6622-4134-B71C-F2B61382255C}" presName="rootText" presStyleLbl="node2" presStyleIdx="0" presStyleCnt="3">
        <dgm:presLayoutVars>
          <dgm:chPref val="3"/>
        </dgm:presLayoutVars>
      </dgm:prSet>
      <dgm:spPr/>
    </dgm:pt>
    <dgm:pt modelId="{579A6153-8778-4445-B0AA-64CA886004E6}" type="pres">
      <dgm:prSet presAssocID="{1910FD65-6622-4134-B71C-F2B61382255C}" presName="rootConnector" presStyleLbl="node2" presStyleIdx="0" presStyleCnt="3"/>
      <dgm:spPr/>
    </dgm:pt>
    <dgm:pt modelId="{EF6799CD-33BE-41BA-B279-1002A0E272E5}" type="pres">
      <dgm:prSet presAssocID="{1910FD65-6622-4134-B71C-F2B61382255C}" presName="hierChild4" presStyleCnt="0"/>
      <dgm:spPr/>
    </dgm:pt>
    <dgm:pt modelId="{730CBD43-453F-4BC0-8006-65B68FC4CE55}" type="pres">
      <dgm:prSet presAssocID="{5740E915-E096-4969-80B0-FCC251F07738}" presName="Name37" presStyleLbl="parChTrans1D3" presStyleIdx="0" presStyleCnt="5"/>
      <dgm:spPr/>
    </dgm:pt>
    <dgm:pt modelId="{752D184B-E123-4575-B43F-69679E0A82AB}" type="pres">
      <dgm:prSet presAssocID="{2C41DB5F-B3AE-47AB-AA91-16D0F0F4FE4A}" presName="hierRoot2" presStyleCnt="0">
        <dgm:presLayoutVars>
          <dgm:hierBranch val="init"/>
        </dgm:presLayoutVars>
      </dgm:prSet>
      <dgm:spPr/>
    </dgm:pt>
    <dgm:pt modelId="{96972273-E70C-4481-9FAD-B5CDC01F7272}" type="pres">
      <dgm:prSet presAssocID="{2C41DB5F-B3AE-47AB-AA91-16D0F0F4FE4A}" presName="rootComposite" presStyleCnt="0"/>
      <dgm:spPr/>
    </dgm:pt>
    <dgm:pt modelId="{A685EC83-78A6-4378-9584-DE4383BEB078}" type="pres">
      <dgm:prSet presAssocID="{2C41DB5F-B3AE-47AB-AA91-16D0F0F4FE4A}" presName="rootText" presStyleLbl="node3" presStyleIdx="0" presStyleCnt="5">
        <dgm:presLayoutVars>
          <dgm:chPref val="3"/>
        </dgm:presLayoutVars>
      </dgm:prSet>
      <dgm:spPr/>
    </dgm:pt>
    <dgm:pt modelId="{79A92A79-6EDA-4F39-88DA-315293526A54}" type="pres">
      <dgm:prSet presAssocID="{2C41DB5F-B3AE-47AB-AA91-16D0F0F4FE4A}" presName="rootConnector" presStyleLbl="node3" presStyleIdx="0" presStyleCnt="5"/>
      <dgm:spPr/>
    </dgm:pt>
    <dgm:pt modelId="{933E0A85-3656-49EA-AE08-65CFEEF3DAF0}" type="pres">
      <dgm:prSet presAssocID="{2C41DB5F-B3AE-47AB-AA91-16D0F0F4FE4A}" presName="hierChild4" presStyleCnt="0"/>
      <dgm:spPr/>
    </dgm:pt>
    <dgm:pt modelId="{2598B2C7-5D15-4FB8-92D6-3739E352FAF0}" type="pres">
      <dgm:prSet presAssocID="{2C41DB5F-B3AE-47AB-AA91-16D0F0F4FE4A}" presName="hierChild5" presStyleCnt="0"/>
      <dgm:spPr/>
    </dgm:pt>
    <dgm:pt modelId="{47FE64D1-20E6-4D4F-AD44-D66376C2C0E6}" type="pres">
      <dgm:prSet presAssocID="{E0C68D24-BBC1-4D26-A3B9-9F53AACF44B4}" presName="Name37" presStyleLbl="parChTrans1D3" presStyleIdx="1" presStyleCnt="5"/>
      <dgm:spPr/>
    </dgm:pt>
    <dgm:pt modelId="{C6F4F89C-D00B-45C1-A0FD-1A203E086F4D}" type="pres">
      <dgm:prSet presAssocID="{CABDD2C0-0BBF-4BCE-AFBE-98A59F4BF782}" presName="hierRoot2" presStyleCnt="0">
        <dgm:presLayoutVars>
          <dgm:hierBranch val="init"/>
        </dgm:presLayoutVars>
      </dgm:prSet>
      <dgm:spPr/>
    </dgm:pt>
    <dgm:pt modelId="{1A9EDB1E-EF43-47B4-8A6A-793CC93B98DE}" type="pres">
      <dgm:prSet presAssocID="{CABDD2C0-0BBF-4BCE-AFBE-98A59F4BF782}" presName="rootComposite" presStyleCnt="0"/>
      <dgm:spPr/>
    </dgm:pt>
    <dgm:pt modelId="{71FA8BEC-610B-4130-A74B-65EE4FDA951C}" type="pres">
      <dgm:prSet presAssocID="{CABDD2C0-0BBF-4BCE-AFBE-98A59F4BF782}" presName="rootText" presStyleLbl="node3" presStyleIdx="1" presStyleCnt="5">
        <dgm:presLayoutVars>
          <dgm:chPref val="3"/>
        </dgm:presLayoutVars>
      </dgm:prSet>
      <dgm:spPr/>
    </dgm:pt>
    <dgm:pt modelId="{3612EA0D-6EFC-482D-838C-66B992BC710C}" type="pres">
      <dgm:prSet presAssocID="{CABDD2C0-0BBF-4BCE-AFBE-98A59F4BF782}" presName="rootConnector" presStyleLbl="node3" presStyleIdx="1" presStyleCnt="5"/>
      <dgm:spPr/>
    </dgm:pt>
    <dgm:pt modelId="{740481E5-DB02-43D8-B8EA-1CE972126341}" type="pres">
      <dgm:prSet presAssocID="{CABDD2C0-0BBF-4BCE-AFBE-98A59F4BF782}" presName="hierChild4" presStyleCnt="0"/>
      <dgm:spPr/>
    </dgm:pt>
    <dgm:pt modelId="{787B4F87-CAE1-47D3-A3E9-24D7DD496608}" type="pres">
      <dgm:prSet presAssocID="{CABDD2C0-0BBF-4BCE-AFBE-98A59F4BF782}" presName="hierChild5" presStyleCnt="0"/>
      <dgm:spPr/>
    </dgm:pt>
    <dgm:pt modelId="{72379191-2AE5-4833-BC7F-1383C8B78ADF}" type="pres">
      <dgm:prSet presAssocID="{1910FD65-6622-4134-B71C-F2B61382255C}" presName="hierChild5" presStyleCnt="0"/>
      <dgm:spPr/>
    </dgm:pt>
    <dgm:pt modelId="{17D22ECC-77D6-40AB-BE24-AB1DF96C4FC7}" type="pres">
      <dgm:prSet presAssocID="{5EEFC080-87DF-47B5-9316-54C9F216A3EC}" presName="Name37" presStyleLbl="parChTrans1D2" presStyleIdx="1" presStyleCnt="3"/>
      <dgm:spPr/>
    </dgm:pt>
    <dgm:pt modelId="{7A2FA00C-D2A1-4DD9-9B2D-3ADD0C1994AB}" type="pres">
      <dgm:prSet presAssocID="{6E227832-6BAE-4A8D-952E-FECFC29D6594}" presName="hierRoot2" presStyleCnt="0">
        <dgm:presLayoutVars>
          <dgm:hierBranch val="init"/>
        </dgm:presLayoutVars>
      </dgm:prSet>
      <dgm:spPr/>
    </dgm:pt>
    <dgm:pt modelId="{BFEB5344-7DD9-4711-A8B9-2E3D88473232}" type="pres">
      <dgm:prSet presAssocID="{6E227832-6BAE-4A8D-952E-FECFC29D6594}" presName="rootComposite" presStyleCnt="0"/>
      <dgm:spPr/>
    </dgm:pt>
    <dgm:pt modelId="{F4B81A69-A04F-47EA-982C-7C1ADAD94893}" type="pres">
      <dgm:prSet presAssocID="{6E227832-6BAE-4A8D-952E-FECFC29D6594}" presName="rootText" presStyleLbl="node2" presStyleIdx="1" presStyleCnt="3">
        <dgm:presLayoutVars>
          <dgm:chPref val="3"/>
        </dgm:presLayoutVars>
      </dgm:prSet>
      <dgm:spPr/>
    </dgm:pt>
    <dgm:pt modelId="{D9AB8513-257B-46D6-B701-573FFB3C554B}" type="pres">
      <dgm:prSet presAssocID="{6E227832-6BAE-4A8D-952E-FECFC29D6594}" presName="rootConnector" presStyleLbl="node2" presStyleIdx="1" presStyleCnt="3"/>
      <dgm:spPr/>
    </dgm:pt>
    <dgm:pt modelId="{DF6F3091-4884-4983-AF26-B73104CF9DFA}" type="pres">
      <dgm:prSet presAssocID="{6E227832-6BAE-4A8D-952E-FECFC29D6594}" presName="hierChild4" presStyleCnt="0"/>
      <dgm:spPr/>
    </dgm:pt>
    <dgm:pt modelId="{627BFF92-B9CF-48BE-BFDF-2167609111C6}" type="pres">
      <dgm:prSet presAssocID="{CE65B480-7E04-4B12-8C63-02C17D806884}" presName="Name37" presStyleLbl="parChTrans1D3" presStyleIdx="2" presStyleCnt="5"/>
      <dgm:spPr/>
    </dgm:pt>
    <dgm:pt modelId="{95855C95-B189-4B38-A07D-5232D1389AAE}" type="pres">
      <dgm:prSet presAssocID="{3D53588C-4671-49EE-8C2F-87193451313E}" presName="hierRoot2" presStyleCnt="0">
        <dgm:presLayoutVars>
          <dgm:hierBranch val="init"/>
        </dgm:presLayoutVars>
      </dgm:prSet>
      <dgm:spPr/>
    </dgm:pt>
    <dgm:pt modelId="{26577358-216A-4AE8-8477-5778A7A6240F}" type="pres">
      <dgm:prSet presAssocID="{3D53588C-4671-49EE-8C2F-87193451313E}" presName="rootComposite" presStyleCnt="0"/>
      <dgm:spPr/>
    </dgm:pt>
    <dgm:pt modelId="{D1A46A8D-CC75-4E7D-8316-6A48D7575643}" type="pres">
      <dgm:prSet presAssocID="{3D53588C-4671-49EE-8C2F-87193451313E}" presName="rootText" presStyleLbl="node3" presStyleIdx="2" presStyleCnt="5">
        <dgm:presLayoutVars>
          <dgm:chPref val="3"/>
        </dgm:presLayoutVars>
      </dgm:prSet>
      <dgm:spPr/>
    </dgm:pt>
    <dgm:pt modelId="{C5BEEF35-1C7D-47BF-BA1F-FC3F9596BDCA}" type="pres">
      <dgm:prSet presAssocID="{3D53588C-4671-49EE-8C2F-87193451313E}" presName="rootConnector" presStyleLbl="node3" presStyleIdx="2" presStyleCnt="5"/>
      <dgm:spPr/>
    </dgm:pt>
    <dgm:pt modelId="{F953456E-E454-4BE6-B263-D2C558169134}" type="pres">
      <dgm:prSet presAssocID="{3D53588C-4671-49EE-8C2F-87193451313E}" presName="hierChild4" presStyleCnt="0"/>
      <dgm:spPr/>
    </dgm:pt>
    <dgm:pt modelId="{EFE6E841-F0B1-4F7C-A5CE-5BE5D486A0BA}" type="pres">
      <dgm:prSet presAssocID="{3D53588C-4671-49EE-8C2F-87193451313E}" presName="hierChild5" presStyleCnt="0"/>
      <dgm:spPr/>
    </dgm:pt>
    <dgm:pt modelId="{8EEDACE6-5B15-4695-BEDE-F9D10ED97D49}" type="pres">
      <dgm:prSet presAssocID="{77BEA59C-2426-4AA0-A826-619E6E4D961A}" presName="Name37" presStyleLbl="parChTrans1D3" presStyleIdx="3" presStyleCnt="5"/>
      <dgm:spPr/>
    </dgm:pt>
    <dgm:pt modelId="{95A35DF6-0EEF-4C58-8CCA-437D2CC530E1}" type="pres">
      <dgm:prSet presAssocID="{4B3324C2-D256-4ACF-86B3-54C59D17220A}" presName="hierRoot2" presStyleCnt="0">
        <dgm:presLayoutVars>
          <dgm:hierBranch val="init"/>
        </dgm:presLayoutVars>
      </dgm:prSet>
      <dgm:spPr/>
    </dgm:pt>
    <dgm:pt modelId="{3FD16467-6A6A-4EE6-99E9-2AFF5E3EA7E5}" type="pres">
      <dgm:prSet presAssocID="{4B3324C2-D256-4ACF-86B3-54C59D17220A}" presName="rootComposite" presStyleCnt="0"/>
      <dgm:spPr/>
    </dgm:pt>
    <dgm:pt modelId="{CB9A6037-E5D1-4087-8B02-AA8132A95171}" type="pres">
      <dgm:prSet presAssocID="{4B3324C2-D256-4ACF-86B3-54C59D17220A}" presName="rootText" presStyleLbl="node3" presStyleIdx="3" presStyleCnt="5">
        <dgm:presLayoutVars>
          <dgm:chPref val="3"/>
        </dgm:presLayoutVars>
      </dgm:prSet>
      <dgm:spPr/>
    </dgm:pt>
    <dgm:pt modelId="{8C1AC541-2431-4E9D-8489-CF41081FF047}" type="pres">
      <dgm:prSet presAssocID="{4B3324C2-D256-4ACF-86B3-54C59D17220A}" presName="rootConnector" presStyleLbl="node3" presStyleIdx="3" presStyleCnt="5"/>
      <dgm:spPr/>
    </dgm:pt>
    <dgm:pt modelId="{674B64C0-F44F-4D1C-94D7-79CED0D9B7AC}" type="pres">
      <dgm:prSet presAssocID="{4B3324C2-D256-4ACF-86B3-54C59D17220A}" presName="hierChild4" presStyleCnt="0"/>
      <dgm:spPr/>
    </dgm:pt>
    <dgm:pt modelId="{449ECDAE-ED8F-41C8-B720-650F84FD184A}" type="pres">
      <dgm:prSet presAssocID="{4B3324C2-D256-4ACF-86B3-54C59D17220A}" presName="hierChild5" presStyleCnt="0"/>
      <dgm:spPr/>
    </dgm:pt>
    <dgm:pt modelId="{B42A000E-77F3-4FA4-BB5D-1997E49DD46F}" type="pres">
      <dgm:prSet presAssocID="{6E227832-6BAE-4A8D-952E-FECFC29D6594}" presName="hierChild5" presStyleCnt="0"/>
      <dgm:spPr/>
    </dgm:pt>
    <dgm:pt modelId="{5041F117-D995-4D19-8A94-212CB9E4D987}" type="pres">
      <dgm:prSet presAssocID="{DE7C7264-2C20-47B3-A696-692A8B2D5866}" presName="Name37" presStyleLbl="parChTrans1D2" presStyleIdx="2" presStyleCnt="3"/>
      <dgm:spPr/>
    </dgm:pt>
    <dgm:pt modelId="{E539E34C-3CFD-4CE6-B64B-C1D9725E0B30}" type="pres">
      <dgm:prSet presAssocID="{16E75BDD-F8BC-4FE2-AA99-311FC815071E}" presName="hierRoot2" presStyleCnt="0">
        <dgm:presLayoutVars>
          <dgm:hierBranch val="init"/>
        </dgm:presLayoutVars>
      </dgm:prSet>
      <dgm:spPr/>
    </dgm:pt>
    <dgm:pt modelId="{26878E9B-65DB-49AC-87E2-7E386017615D}" type="pres">
      <dgm:prSet presAssocID="{16E75BDD-F8BC-4FE2-AA99-311FC815071E}" presName="rootComposite" presStyleCnt="0"/>
      <dgm:spPr/>
    </dgm:pt>
    <dgm:pt modelId="{06DD3821-CCF8-46B1-BACC-C8F0B9CEBE44}" type="pres">
      <dgm:prSet presAssocID="{16E75BDD-F8BC-4FE2-AA99-311FC815071E}" presName="rootText" presStyleLbl="node2" presStyleIdx="2" presStyleCnt="3">
        <dgm:presLayoutVars>
          <dgm:chPref val="3"/>
        </dgm:presLayoutVars>
      </dgm:prSet>
      <dgm:spPr/>
    </dgm:pt>
    <dgm:pt modelId="{F104B107-5A5C-4962-8126-B7E9BC7A25F5}" type="pres">
      <dgm:prSet presAssocID="{16E75BDD-F8BC-4FE2-AA99-311FC815071E}" presName="rootConnector" presStyleLbl="node2" presStyleIdx="2" presStyleCnt="3"/>
      <dgm:spPr/>
    </dgm:pt>
    <dgm:pt modelId="{7FDF30A8-DADF-435A-BA19-EEAF9443D77D}" type="pres">
      <dgm:prSet presAssocID="{16E75BDD-F8BC-4FE2-AA99-311FC815071E}" presName="hierChild4" presStyleCnt="0"/>
      <dgm:spPr/>
    </dgm:pt>
    <dgm:pt modelId="{A5D6DB2D-B037-4C57-A1C5-3625CE09BE46}" type="pres">
      <dgm:prSet presAssocID="{6EE60938-4B03-4BAE-890A-1885CDD40F4D}" presName="Name37" presStyleLbl="parChTrans1D3" presStyleIdx="4" presStyleCnt="5"/>
      <dgm:spPr/>
    </dgm:pt>
    <dgm:pt modelId="{4D2C0A19-8BA9-4E1D-85B4-237C256B8414}" type="pres">
      <dgm:prSet presAssocID="{C9B4452E-B4BD-4FB1-A1E3-D12DAACECA9C}" presName="hierRoot2" presStyleCnt="0">
        <dgm:presLayoutVars>
          <dgm:hierBranch val="init"/>
        </dgm:presLayoutVars>
      </dgm:prSet>
      <dgm:spPr/>
    </dgm:pt>
    <dgm:pt modelId="{D0BE89B8-C986-41FF-9175-D46D1D7B760E}" type="pres">
      <dgm:prSet presAssocID="{C9B4452E-B4BD-4FB1-A1E3-D12DAACECA9C}" presName="rootComposite" presStyleCnt="0"/>
      <dgm:spPr/>
    </dgm:pt>
    <dgm:pt modelId="{D79EB5E7-D310-4EC8-9F9C-AD1C6189DE77}" type="pres">
      <dgm:prSet presAssocID="{C9B4452E-B4BD-4FB1-A1E3-D12DAACECA9C}" presName="rootText" presStyleLbl="node3" presStyleIdx="4" presStyleCnt="5">
        <dgm:presLayoutVars>
          <dgm:chPref val="3"/>
        </dgm:presLayoutVars>
      </dgm:prSet>
      <dgm:spPr/>
    </dgm:pt>
    <dgm:pt modelId="{28B4B636-DCE9-44EC-A4CE-9438C74A2B4A}" type="pres">
      <dgm:prSet presAssocID="{C9B4452E-B4BD-4FB1-A1E3-D12DAACECA9C}" presName="rootConnector" presStyleLbl="node3" presStyleIdx="4" presStyleCnt="5"/>
      <dgm:spPr/>
    </dgm:pt>
    <dgm:pt modelId="{CC971572-FBF5-4EE5-8D38-F906B48252C6}" type="pres">
      <dgm:prSet presAssocID="{C9B4452E-B4BD-4FB1-A1E3-D12DAACECA9C}" presName="hierChild4" presStyleCnt="0"/>
      <dgm:spPr/>
    </dgm:pt>
    <dgm:pt modelId="{C8DABB28-8214-44BC-8C60-2C7BE404EB8A}" type="pres">
      <dgm:prSet presAssocID="{B1951272-4008-4041-988A-C3400D1FB2FA}" presName="Name37" presStyleLbl="parChTrans1D4" presStyleIdx="0" presStyleCnt="1"/>
      <dgm:spPr/>
    </dgm:pt>
    <dgm:pt modelId="{4B8DCB8C-1B99-4108-82C8-6C09962C1155}" type="pres">
      <dgm:prSet presAssocID="{ADB04B41-4DCC-45F9-B29E-3BFCDF1A658A}" presName="hierRoot2" presStyleCnt="0">
        <dgm:presLayoutVars>
          <dgm:hierBranch val="init"/>
        </dgm:presLayoutVars>
      </dgm:prSet>
      <dgm:spPr/>
    </dgm:pt>
    <dgm:pt modelId="{A4CD9631-207B-493F-8176-51397A41276C}" type="pres">
      <dgm:prSet presAssocID="{ADB04B41-4DCC-45F9-B29E-3BFCDF1A658A}" presName="rootComposite" presStyleCnt="0"/>
      <dgm:spPr/>
    </dgm:pt>
    <dgm:pt modelId="{2151CBE3-5A6B-4B11-BB42-C7BC651168E8}" type="pres">
      <dgm:prSet presAssocID="{ADB04B41-4DCC-45F9-B29E-3BFCDF1A658A}" presName="rootText" presStyleLbl="node4" presStyleIdx="0" presStyleCnt="1">
        <dgm:presLayoutVars>
          <dgm:chPref val="3"/>
        </dgm:presLayoutVars>
      </dgm:prSet>
      <dgm:spPr/>
    </dgm:pt>
    <dgm:pt modelId="{2A6AEA19-1BD8-4E86-9F56-DAE16A6623C9}" type="pres">
      <dgm:prSet presAssocID="{ADB04B41-4DCC-45F9-B29E-3BFCDF1A658A}" presName="rootConnector" presStyleLbl="node4" presStyleIdx="0" presStyleCnt="1"/>
      <dgm:spPr/>
    </dgm:pt>
    <dgm:pt modelId="{2F482846-7678-4656-A688-911DDCC7D50A}" type="pres">
      <dgm:prSet presAssocID="{ADB04B41-4DCC-45F9-B29E-3BFCDF1A658A}" presName="hierChild4" presStyleCnt="0"/>
      <dgm:spPr/>
    </dgm:pt>
    <dgm:pt modelId="{F657571F-0C2D-46F3-A967-1D167ED00D83}" type="pres">
      <dgm:prSet presAssocID="{ADB04B41-4DCC-45F9-B29E-3BFCDF1A658A}" presName="hierChild5" presStyleCnt="0"/>
      <dgm:spPr/>
    </dgm:pt>
    <dgm:pt modelId="{63386E89-195D-4B83-8CEE-A01CB9A4A6E4}" type="pres">
      <dgm:prSet presAssocID="{C9B4452E-B4BD-4FB1-A1E3-D12DAACECA9C}" presName="hierChild5" presStyleCnt="0"/>
      <dgm:spPr/>
    </dgm:pt>
    <dgm:pt modelId="{6B803D02-BFCB-4FBA-AEAC-9378A1B85033}" type="pres">
      <dgm:prSet presAssocID="{16E75BDD-F8BC-4FE2-AA99-311FC815071E}" presName="hierChild5" presStyleCnt="0"/>
      <dgm:spPr/>
    </dgm:pt>
    <dgm:pt modelId="{E8851A4B-1B0F-4BBC-9871-33EA82D49076}" type="pres">
      <dgm:prSet presAssocID="{F27CCF67-A89C-4B6E-BE29-8BCA0A4D012F}" presName="hierChild3" presStyleCnt="0"/>
      <dgm:spPr/>
    </dgm:pt>
  </dgm:ptLst>
  <dgm:cxnLst>
    <dgm:cxn modelId="{76C89802-2D49-42C0-B3EA-F0E90F9F1903}" type="presOf" srcId="{77BEA59C-2426-4AA0-A826-619E6E4D961A}" destId="{8EEDACE6-5B15-4695-BEDE-F9D10ED97D49}" srcOrd="0" destOrd="0" presId="urn:microsoft.com/office/officeart/2005/8/layout/orgChart1"/>
    <dgm:cxn modelId="{336FC002-5B61-400D-897C-C74496A433CE}" type="presOf" srcId="{ADB04B41-4DCC-45F9-B29E-3BFCDF1A658A}" destId="{2A6AEA19-1BD8-4E86-9F56-DAE16A6623C9}" srcOrd="1" destOrd="0" presId="urn:microsoft.com/office/officeart/2005/8/layout/orgChart1"/>
    <dgm:cxn modelId="{86A5870E-8DC6-4559-AEF0-E5B1D12A236B}" srcId="{1910FD65-6622-4134-B71C-F2B61382255C}" destId="{2C41DB5F-B3AE-47AB-AA91-16D0F0F4FE4A}" srcOrd="0" destOrd="0" parTransId="{5740E915-E096-4969-80B0-FCC251F07738}" sibTransId="{5138311E-EFF0-4A3D-94B4-77A242981E27}"/>
    <dgm:cxn modelId="{FC47E80E-1151-40CD-B25E-BACBCC35027B}" srcId="{F27CCF67-A89C-4B6E-BE29-8BCA0A4D012F}" destId="{6E227832-6BAE-4A8D-952E-FECFC29D6594}" srcOrd="1" destOrd="0" parTransId="{5EEFC080-87DF-47B5-9316-54C9F216A3EC}" sibTransId="{BF713216-D332-4B15-BB0A-AAD07AAC86E3}"/>
    <dgm:cxn modelId="{0F2CC11A-96D8-4C5A-A42C-1961DD08D010}" type="presOf" srcId="{16E75BDD-F8BC-4FE2-AA99-311FC815071E}" destId="{06DD3821-CCF8-46B1-BACC-C8F0B9CEBE44}" srcOrd="0" destOrd="0" presId="urn:microsoft.com/office/officeart/2005/8/layout/orgChart1"/>
    <dgm:cxn modelId="{3208091D-B41F-4386-815C-E7866961DDE1}" type="presOf" srcId="{6E227832-6BAE-4A8D-952E-FECFC29D6594}" destId="{D9AB8513-257B-46D6-B701-573FFB3C554B}" srcOrd="1" destOrd="0" presId="urn:microsoft.com/office/officeart/2005/8/layout/orgChart1"/>
    <dgm:cxn modelId="{C17D3820-E708-48DA-AFC4-C69FC35C5BCD}" type="presOf" srcId="{5EEFC080-87DF-47B5-9316-54C9F216A3EC}" destId="{17D22ECC-77D6-40AB-BE24-AB1DF96C4FC7}" srcOrd="0" destOrd="0" presId="urn:microsoft.com/office/officeart/2005/8/layout/orgChart1"/>
    <dgm:cxn modelId="{264C5038-56FA-44CF-8F08-872F4F3B5695}" type="presOf" srcId="{CABDD2C0-0BBF-4BCE-AFBE-98A59F4BF782}" destId="{71FA8BEC-610B-4130-A74B-65EE4FDA951C}" srcOrd="0" destOrd="0" presId="urn:microsoft.com/office/officeart/2005/8/layout/orgChart1"/>
    <dgm:cxn modelId="{E47E2A39-7CF0-4840-A52D-4E398E2A5DC3}" type="presOf" srcId="{8CFAC439-D640-48EB-A038-E0DDB259D4F9}" destId="{5DA26A58-9D03-42EE-B114-A395139599C3}" srcOrd="0" destOrd="0" presId="urn:microsoft.com/office/officeart/2005/8/layout/orgChart1"/>
    <dgm:cxn modelId="{D8681F3B-0B9D-4377-BD02-B6ADB7A52377}" type="presOf" srcId="{CABDD2C0-0BBF-4BCE-AFBE-98A59F4BF782}" destId="{3612EA0D-6EFC-482D-838C-66B992BC710C}" srcOrd="1" destOrd="0" presId="urn:microsoft.com/office/officeart/2005/8/layout/orgChart1"/>
    <dgm:cxn modelId="{9A45253D-804F-474E-9604-6B504863F47F}" type="presOf" srcId="{ADB04B41-4DCC-45F9-B29E-3BFCDF1A658A}" destId="{2151CBE3-5A6B-4B11-BB42-C7BC651168E8}" srcOrd="0" destOrd="0" presId="urn:microsoft.com/office/officeart/2005/8/layout/orgChart1"/>
    <dgm:cxn modelId="{D0C01A3F-F45D-4324-9B00-846306AF7E1B}" srcId="{6E227832-6BAE-4A8D-952E-FECFC29D6594}" destId="{4B3324C2-D256-4ACF-86B3-54C59D17220A}" srcOrd="1" destOrd="0" parTransId="{77BEA59C-2426-4AA0-A826-619E6E4D961A}" sibTransId="{F003B5DC-F177-43F1-8324-CDEA42121AA5}"/>
    <dgm:cxn modelId="{E241CA62-A759-4561-8655-D5596EF8605C}" type="presOf" srcId="{6EE60938-4B03-4BAE-890A-1885CDD40F4D}" destId="{A5D6DB2D-B037-4C57-A1C5-3625CE09BE46}" srcOrd="0" destOrd="0" presId="urn:microsoft.com/office/officeart/2005/8/layout/orgChart1"/>
    <dgm:cxn modelId="{CCA12567-D58A-4D99-B421-6974AC66E551}" srcId="{47DDD26C-94D1-47F6-A756-39499FAF9E1A}" destId="{F27CCF67-A89C-4B6E-BE29-8BCA0A4D012F}" srcOrd="0" destOrd="0" parTransId="{685CD4C9-D679-4308-BCC1-2B6A4E2DAC88}" sibTransId="{5C8B9C78-7AA2-4CFD-9358-A1567CE31F2E}"/>
    <dgm:cxn modelId="{3929D16B-9D52-43F2-8FDE-DFCE6C87A18E}" type="presOf" srcId="{C9B4452E-B4BD-4FB1-A1E3-D12DAACECA9C}" destId="{D79EB5E7-D310-4EC8-9F9C-AD1C6189DE77}" srcOrd="0" destOrd="0" presId="urn:microsoft.com/office/officeart/2005/8/layout/orgChart1"/>
    <dgm:cxn modelId="{8CB94851-8FFC-43E6-8F21-CFD955AC71FF}" type="presOf" srcId="{E0C68D24-BBC1-4D26-A3B9-9F53AACF44B4}" destId="{47FE64D1-20E6-4D4F-AD44-D66376C2C0E6}" srcOrd="0" destOrd="0" presId="urn:microsoft.com/office/officeart/2005/8/layout/orgChart1"/>
    <dgm:cxn modelId="{5357B753-92C7-4C70-9C1D-30D1F4E10DBA}" srcId="{F27CCF67-A89C-4B6E-BE29-8BCA0A4D012F}" destId="{1910FD65-6622-4134-B71C-F2B61382255C}" srcOrd="0" destOrd="0" parTransId="{8CFAC439-D640-48EB-A038-E0DDB259D4F9}" sibTransId="{004CD361-7D62-491C-9E94-C905DBB9111B}"/>
    <dgm:cxn modelId="{36295756-6574-4F86-8C17-AE53B5BE14CD}" type="presOf" srcId="{16E75BDD-F8BC-4FE2-AA99-311FC815071E}" destId="{F104B107-5A5C-4962-8126-B7E9BC7A25F5}" srcOrd="1" destOrd="0" presId="urn:microsoft.com/office/officeart/2005/8/layout/orgChart1"/>
    <dgm:cxn modelId="{128D4057-C94E-4481-A777-2813F0627DC2}" type="presOf" srcId="{B1951272-4008-4041-988A-C3400D1FB2FA}" destId="{C8DABB28-8214-44BC-8C60-2C7BE404EB8A}" srcOrd="0" destOrd="0" presId="urn:microsoft.com/office/officeart/2005/8/layout/orgChart1"/>
    <dgm:cxn modelId="{014BBA7E-4186-44A0-B67A-30D2E9B6F4AC}" type="presOf" srcId="{F27CCF67-A89C-4B6E-BE29-8BCA0A4D012F}" destId="{DAEBE688-F7FF-43CE-9DBD-FD417CE8F401}" srcOrd="1" destOrd="0" presId="urn:microsoft.com/office/officeart/2005/8/layout/orgChart1"/>
    <dgm:cxn modelId="{243D1C7F-712F-4DC2-A9E4-D4A06BB5B05E}" srcId="{6E227832-6BAE-4A8D-952E-FECFC29D6594}" destId="{3D53588C-4671-49EE-8C2F-87193451313E}" srcOrd="0" destOrd="0" parTransId="{CE65B480-7E04-4B12-8C63-02C17D806884}" sibTransId="{8DCBDCD6-C710-4634-B3A6-29BE49ADAA64}"/>
    <dgm:cxn modelId="{18957C80-F0FB-4CB7-A11F-D6F608B61977}" type="presOf" srcId="{47DDD26C-94D1-47F6-A756-39499FAF9E1A}" destId="{A9A07718-28DE-4655-A2D3-EB62D376B60C}" srcOrd="0" destOrd="0" presId="urn:microsoft.com/office/officeart/2005/8/layout/orgChart1"/>
    <dgm:cxn modelId="{2B020581-3EAE-4462-A219-6D1DAEBAD047}" type="presOf" srcId="{2C41DB5F-B3AE-47AB-AA91-16D0F0F4FE4A}" destId="{A685EC83-78A6-4378-9584-DE4383BEB078}" srcOrd="0" destOrd="0" presId="urn:microsoft.com/office/officeart/2005/8/layout/orgChart1"/>
    <dgm:cxn modelId="{BCFA1A82-642C-465E-B09D-7BAFD62C9B22}" type="presOf" srcId="{6E227832-6BAE-4A8D-952E-FECFC29D6594}" destId="{F4B81A69-A04F-47EA-982C-7C1ADAD94893}" srcOrd="0" destOrd="0" presId="urn:microsoft.com/office/officeart/2005/8/layout/orgChart1"/>
    <dgm:cxn modelId="{8A71F288-D647-46B3-AF6A-6E6A689941FE}" type="presOf" srcId="{3D53588C-4671-49EE-8C2F-87193451313E}" destId="{D1A46A8D-CC75-4E7D-8316-6A48D7575643}" srcOrd="0" destOrd="0" presId="urn:microsoft.com/office/officeart/2005/8/layout/orgChart1"/>
    <dgm:cxn modelId="{E99B01A1-D0F9-4AD4-8A38-0CF83AA63ED9}" srcId="{F27CCF67-A89C-4B6E-BE29-8BCA0A4D012F}" destId="{16E75BDD-F8BC-4FE2-AA99-311FC815071E}" srcOrd="2" destOrd="0" parTransId="{DE7C7264-2C20-47B3-A696-692A8B2D5866}" sibTransId="{1B009439-C76F-4C8F-A955-C4945004D5EC}"/>
    <dgm:cxn modelId="{8E0055A1-F310-46E6-B885-EF4A5A2D11C0}" type="presOf" srcId="{DE7C7264-2C20-47B3-A696-692A8B2D5866}" destId="{5041F117-D995-4D19-8A94-212CB9E4D987}" srcOrd="0" destOrd="0" presId="urn:microsoft.com/office/officeart/2005/8/layout/orgChart1"/>
    <dgm:cxn modelId="{8A266BAA-2211-4A06-827A-E4D2607774F1}" type="presOf" srcId="{4B3324C2-D256-4ACF-86B3-54C59D17220A}" destId="{8C1AC541-2431-4E9D-8489-CF41081FF047}" srcOrd="1" destOrd="0" presId="urn:microsoft.com/office/officeart/2005/8/layout/orgChart1"/>
    <dgm:cxn modelId="{C251BAAA-EF1C-46FD-A007-55A8EF554CE0}" type="presOf" srcId="{C9B4452E-B4BD-4FB1-A1E3-D12DAACECA9C}" destId="{28B4B636-DCE9-44EC-A4CE-9438C74A2B4A}" srcOrd="1" destOrd="0" presId="urn:microsoft.com/office/officeart/2005/8/layout/orgChart1"/>
    <dgm:cxn modelId="{A2DE4CBA-57EE-416C-9376-48AAF1CA5D76}" type="presOf" srcId="{1910FD65-6622-4134-B71C-F2B61382255C}" destId="{579A6153-8778-4445-B0AA-64CA886004E6}" srcOrd="1" destOrd="0" presId="urn:microsoft.com/office/officeart/2005/8/layout/orgChart1"/>
    <dgm:cxn modelId="{38A17ABA-C668-4689-9D3D-D1C27808E892}" type="presOf" srcId="{1910FD65-6622-4134-B71C-F2B61382255C}" destId="{0A8C1EFD-9E10-467B-98B7-973CC4C0BC75}" srcOrd="0" destOrd="0" presId="urn:microsoft.com/office/officeart/2005/8/layout/orgChart1"/>
    <dgm:cxn modelId="{100047C1-280E-45AC-9C7A-BC1CEC53F2C4}" type="presOf" srcId="{CE65B480-7E04-4B12-8C63-02C17D806884}" destId="{627BFF92-B9CF-48BE-BFDF-2167609111C6}" srcOrd="0" destOrd="0" presId="urn:microsoft.com/office/officeart/2005/8/layout/orgChart1"/>
    <dgm:cxn modelId="{02A2FEC5-421D-433E-A974-936EE666E07D}" type="presOf" srcId="{2C41DB5F-B3AE-47AB-AA91-16D0F0F4FE4A}" destId="{79A92A79-6EDA-4F39-88DA-315293526A54}" srcOrd="1" destOrd="0" presId="urn:microsoft.com/office/officeart/2005/8/layout/orgChart1"/>
    <dgm:cxn modelId="{885B18C6-B89C-49E8-B9DA-3C3F7762CFF0}" srcId="{1910FD65-6622-4134-B71C-F2B61382255C}" destId="{CABDD2C0-0BBF-4BCE-AFBE-98A59F4BF782}" srcOrd="1" destOrd="0" parTransId="{E0C68D24-BBC1-4D26-A3B9-9F53AACF44B4}" sibTransId="{A4514AE0-1D20-42EC-A512-A0161D47F820}"/>
    <dgm:cxn modelId="{0ECBD9C8-6EEA-46F6-9D91-7A6B7C05BAF7}" type="presOf" srcId="{F27CCF67-A89C-4B6E-BE29-8BCA0A4D012F}" destId="{145EF7CB-EA15-41A0-820D-D63937B9A5CC}" srcOrd="0" destOrd="0" presId="urn:microsoft.com/office/officeart/2005/8/layout/orgChart1"/>
    <dgm:cxn modelId="{47684FCD-715E-4ABB-9C54-A27C154F3FE2}" type="presOf" srcId="{3D53588C-4671-49EE-8C2F-87193451313E}" destId="{C5BEEF35-1C7D-47BF-BA1F-FC3F9596BDCA}" srcOrd="1" destOrd="0" presId="urn:microsoft.com/office/officeart/2005/8/layout/orgChart1"/>
    <dgm:cxn modelId="{B7BD36D7-6A9A-43E5-905D-9C78CD4A8C85}" type="presOf" srcId="{4B3324C2-D256-4ACF-86B3-54C59D17220A}" destId="{CB9A6037-E5D1-4087-8B02-AA8132A95171}" srcOrd="0" destOrd="0" presId="urn:microsoft.com/office/officeart/2005/8/layout/orgChart1"/>
    <dgm:cxn modelId="{AD2C06D9-E7E7-44C5-93E2-5FCF877ADB9E}" srcId="{16E75BDD-F8BC-4FE2-AA99-311FC815071E}" destId="{C9B4452E-B4BD-4FB1-A1E3-D12DAACECA9C}" srcOrd="0" destOrd="0" parTransId="{6EE60938-4B03-4BAE-890A-1885CDD40F4D}" sibTransId="{3B32C93C-C6B5-451A-89AD-5C50684EF8D4}"/>
    <dgm:cxn modelId="{82EF6ADB-6F21-4A73-AB57-5DB5CE7B81AB}" type="presOf" srcId="{5740E915-E096-4969-80B0-FCC251F07738}" destId="{730CBD43-453F-4BC0-8006-65B68FC4CE55}" srcOrd="0" destOrd="0" presId="urn:microsoft.com/office/officeart/2005/8/layout/orgChart1"/>
    <dgm:cxn modelId="{82548DDB-640E-46E4-865A-721FBB2DC1E1}" srcId="{C9B4452E-B4BD-4FB1-A1E3-D12DAACECA9C}" destId="{ADB04B41-4DCC-45F9-B29E-3BFCDF1A658A}" srcOrd="0" destOrd="0" parTransId="{B1951272-4008-4041-988A-C3400D1FB2FA}" sibTransId="{13E5BBB0-CB5F-4494-9379-0F88BA69D706}"/>
    <dgm:cxn modelId="{B82F6A50-E998-4DD1-8515-999483860F93}" type="presParOf" srcId="{A9A07718-28DE-4655-A2D3-EB62D376B60C}" destId="{5BFE05FB-2FEA-4FC4-BDCF-5B01FD265D26}" srcOrd="0" destOrd="0" presId="urn:microsoft.com/office/officeart/2005/8/layout/orgChart1"/>
    <dgm:cxn modelId="{5FCEC77A-EC99-4ADA-879E-7756D12262D1}" type="presParOf" srcId="{5BFE05FB-2FEA-4FC4-BDCF-5B01FD265D26}" destId="{72FC8845-4FB1-4F0F-9520-3E333A55111B}" srcOrd="0" destOrd="0" presId="urn:microsoft.com/office/officeart/2005/8/layout/orgChart1"/>
    <dgm:cxn modelId="{65893B61-00FC-4049-8FE3-0FF330875872}" type="presParOf" srcId="{72FC8845-4FB1-4F0F-9520-3E333A55111B}" destId="{145EF7CB-EA15-41A0-820D-D63937B9A5CC}" srcOrd="0" destOrd="0" presId="urn:microsoft.com/office/officeart/2005/8/layout/orgChart1"/>
    <dgm:cxn modelId="{177FC38F-23AF-46D6-A72F-C0B243358D93}" type="presParOf" srcId="{72FC8845-4FB1-4F0F-9520-3E333A55111B}" destId="{DAEBE688-F7FF-43CE-9DBD-FD417CE8F401}" srcOrd="1" destOrd="0" presId="urn:microsoft.com/office/officeart/2005/8/layout/orgChart1"/>
    <dgm:cxn modelId="{ABB3CCAC-3C29-48E4-935B-21D18F9DBEE5}" type="presParOf" srcId="{5BFE05FB-2FEA-4FC4-BDCF-5B01FD265D26}" destId="{006CF0CC-C45C-4E6E-8514-B32332C1A70C}" srcOrd="1" destOrd="0" presId="urn:microsoft.com/office/officeart/2005/8/layout/orgChart1"/>
    <dgm:cxn modelId="{838C4075-27FD-4AC3-B413-52325EBD3593}" type="presParOf" srcId="{006CF0CC-C45C-4E6E-8514-B32332C1A70C}" destId="{5DA26A58-9D03-42EE-B114-A395139599C3}" srcOrd="0" destOrd="0" presId="urn:microsoft.com/office/officeart/2005/8/layout/orgChart1"/>
    <dgm:cxn modelId="{CF35649A-92AF-453E-BA68-4D2F62882E31}" type="presParOf" srcId="{006CF0CC-C45C-4E6E-8514-B32332C1A70C}" destId="{53DCF0A6-8245-4EE8-8C12-835141C67D2D}" srcOrd="1" destOrd="0" presId="urn:microsoft.com/office/officeart/2005/8/layout/orgChart1"/>
    <dgm:cxn modelId="{A6927E80-17ED-41D1-9AA2-7D2974487252}" type="presParOf" srcId="{53DCF0A6-8245-4EE8-8C12-835141C67D2D}" destId="{06E79527-5BDD-4305-99CD-F7E2A9008809}" srcOrd="0" destOrd="0" presId="urn:microsoft.com/office/officeart/2005/8/layout/orgChart1"/>
    <dgm:cxn modelId="{5CDF35CB-C9FD-43C8-A9E7-7B656C705524}" type="presParOf" srcId="{06E79527-5BDD-4305-99CD-F7E2A9008809}" destId="{0A8C1EFD-9E10-467B-98B7-973CC4C0BC75}" srcOrd="0" destOrd="0" presId="urn:microsoft.com/office/officeart/2005/8/layout/orgChart1"/>
    <dgm:cxn modelId="{22596F28-7C48-4A9B-9309-8BD2FCF05459}" type="presParOf" srcId="{06E79527-5BDD-4305-99CD-F7E2A9008809}" destId="{579A6153-8778-4445-B0AA-64CA886004E6}" srcOrd="1" destOrd="0" presId="urn:microsoft.com/office/officeart/2005/8/layout/orgChart1"/>
    <dgm:cxn modelId="{06EAC8A2-BF23-422D-BC82-9A479FDEB24A}" type="presParOf" srcId="{53DCF0A6-8245-4EE8-8C12-835141C67D2D}" destId="{EF6799CD-33BE-41BA-B279-1002A0E272E5}" srcOrd="1" destOrd="0" presId="urn:microsoft.com/office/officeart/2005/8/layout/orgChart1"/>
    <dgm:cxn modelId="{BD3DB15B-3F97-41ED-AAA1-00C8C584B6C7}" type="presParOf" srcId="{EF6799CD-33BE-41BA-B279-1002A0E272E5}" destId="{730CBD43-453F-4BC0-8006-65B68FC4CE55}" srcOrd="0" destOrd="0" presId="urn:microsoft.com/office/officeart/2005/8/layout/orgChart1"/>
    <dgm:cxn modelId="{F72079AE-DAB1-483C-8605-01305A7B2D8E}" type="presParOf" srcId="{EF6799CD-33BE-41BA-B279-1002A0E272E5}" destId="{752D184B-E123-4575-B43F-69679E0A82AB}" srcOrd="1" destOrd="0" presId="urn:microsoft.com/office/officeart/2005/8/layout/orgChart1"/>
    <dgm:cxn modelId="{FCB4C1E1-6413-4A90-88AB-10E6A1CEA46E}" type="presParOf" srcId="{752D184B-E123-4575-B43F-69679E0A82AB}" destId="{96972273-E70C-4481-9FAD-B5CDC01F7272}" srcOrd="0" destOrd="0" presId="urn:microsoft.com/office/officeart/2005/8/layout/orgChart1"/>
    <dgm:cxn modelId="{0EABD619-DE0B-460B-9E1B-5055450D0B93}" type="presParOf" srcId="{96972273-E70C-4481-9FAD-B5CDC01F7272}" destId="{A685EC83-78A6-4378-9584-DE4383BEB078}" srcOrd="0" destOrd="0" presId="urn:microsoft.com/office/officeart/2005/8/layout/orgChart1"/>
    <dgm:cxn modelId="{BB09C36F-4AE7-404A-8C70-984C49BAD64C}" type="presParOf" srcId="{96972273-E70C-4481-9FAD-B5CDC01F7272}" destId="{79A92A79-6EDA-4F39-88DA-315293526A54}" srcOrd="1" destOrd="0" presId="urn:microsoft.com/office/officeart/2005/8/layout/orgChart1"/>
    <dgm:cxn modelId="{E9DA675A-0413-4B19-962D-D86CF2B1DEB3}" type="presParOf" srcId="{752D184B-E123-4575-B43F-69679E0A82AB}" destId="{933E0A85-3656-49EA-AE08-65CFEEF3DAF0}" srcOrd="1" destOrd="0" presId="urn:microsoft.com/office/officeart/2005/8/layout/orgChart1"/>
    <dgm:cxn modelId="{81AED079-4CCA-4A46-AA0E-9671E2279AAF}" type="presParOf" srcId="{752D184B-E123-4575-B43F-69679E0A82AB}" destId="{2598B2C7-5D15-4FB8-92D6-3739E352FAF0}" srcOrd="2" destOrd="0" presId="urn:microsoft.com/office/officeart/2005/8/layout/orgChart1"/>
    <dgm:cxn modelId="{5FBE0AED-D920-45FA-9F42-2DD62497CFE6}" type="presParOf" srcId="{EF6799CD-33BE-41BA-B279-1002A0E272E5}" destId="{47FE64D1-20E6-4D4F-AD44-D66376C2C0E6}" srcOrd="2" destOrd="0" presId="urn:microsoft.com/office/officeart/2005/8/layout/orgChart1"/>
    <dgm:cxn modelId="{C21FDDCD-6F28-4F43-B7DB-64CFE3834FD9}" type="presParOf" srcId="{EF6799CD-33BE-41BA-B279-1002A0E272E5}" destId="{C6F4F89C-D00B-45C1-A0FD-1A203E086F4D}" srcOrd="3" destOrd="0" presId="urn:microsoft.com/office/officeart/2005/8/layout/orgChart1"/>
    <dgm:cxn modelId="{376DE171-F27E-499D-B1C4-79ED056E5B28}" type="presParOf" srcId="{C6F4F89C-D00B-45C1-A0FD-1A203E086F4D}" destId="{1A9EDB1E-EF43-47B4-8A6A-793CC93B98DE}" srcOrd="0" destOrd="0" presId="urn:microsoft.com/office/officeart/2005/8/layout/orgChart1"/>
    <dgm:cxn modelId="{9153B5D8-E3CD-465A-B8E2-24A7FA6006CE}" type="presParOf" srcId="{1A9EDB1E-EF43-47B4-8A6A-793CC93B98DE}" destId="{71FA8BEC-610B-4130-A74B-65EE4FDA951C}" srcOrd="0" destOrd="0" presId="urn:microsoft.com/office/officeart/2005/8/layout/orgChart1"/>
    <dgm:cxn modelId="{F981D2E8-7345-4A45-857F-34F0A45944F5}" type="presParOf" srcId="{1A9EDB1E-EF43-47B4-8A6A-793CC93B98DE}" destId="{3612EA0D-6EFC-482D-838C-66B992BC710C}" srcOrd="1" destOrd="0" presId="urn:microsoft.com/office/officeart/2005/8/layout/orgChart1"/>
    <dgm:cxn modelId="{8D69604D-027C-444E-B5E0-78B9579B83E0}" type="presParOf" srcId="{C6F4F89C-D00B-45C1-A0FD-1A203E086F4D}" destId="{740481E5-DB02-43D8-B8EA-1CE972126341}" srcOrd="1" destOrd="0" presId="urn:microsoft.com/office/officeart/2005/8/layout/orgChart1"/>
    <dgm:cxn modelId="{6F21883A-76D1-4F59-B67D-4F7560128BD8}" type="presParOf" srcId="{C6F4F89C-D00B-45C1-A0FD-1A203E086F4D}" destId="{787B4F87-CAE1-47D3-A3E9-24D7DD496608}" srcOrd="2" destOrd="0" presId="urn:microsoft.com/office/officeart/2005/8/layout/orgChart1"/>
    <dgm:cxn modelId="{DA669B15-CEC3-4743-B990-22853144CEFE}" type="presParOf" srcId="{53DCF0A6-8245-4EE8-8C12-835141C67D2D}" destId="{72379191-2AE5-4833-BC7F-1383C8B78ADF}" srcOrd="2" destOrd="0" presId="urn:microsoft.com/office/officeart/2005/8/layout/orgChart1"/>
    <dgm:cxn modelId="{E054B70E-DC7F-40A7-8FC0-CC020ADA51A4}" type="presParOf" srcId="{006CF0CC-C45C-4E6E-8514-B32332C1A70C}" destId="{17D22ECC-77D6-40AB-BE24-AB1DF96C4FC7}" srcOrd="2" destOrd="0" presId="urn:microsoft.com/office/officeart/2005/8/layout/orgChart1"/>
    <dgm:cxn modelId="{E8572140-1752-47BD-B1AC-0435F317BAB7}" type="presParOf" srcId="{006CF0CC-C45C-4E6E-8514-B32332C1A70C}" destId="{7A2FA00C-D2A1-4DD9-9B2D-3ADD0C1994AB}" srcOrd="3" destOrd="0" presId="urn:microsoft.com/office/officeart/2005/8/layout/orgChart1"/>
    <dgm:cxn modelId="{280465A2-4460-46D4-88AE-4857826E16BC}" type="presParOf" srcId="{7A2FA00C-D2A1-4DD9-9B2D-3ADD0C1994AB}" destId="{BFEB5344-7DD9-4711-A8B9-2E3D88473232}" srcOrd="0" destOrd="0" presId="urn:microsoft.com/office/officeart/2005/8/layout/orgChart1"/>
    <dgm:cxn modelId="{D264C7FC-C878-451A-9501-742D59227CCC}" type="presParOf" srcId="{BFEB5344-7DD9-4711-A8B9-2E3D88473232}" destId="{F4B81A69-A04F-47EA-982C-7C1ADAD94893}" srcOrd="0" destOrd="0" presId="urn:microsoft.com/office/officeart/2005/8/layout/orgChart1"/>
    <dgm:cxn modelId="{4E475E72-75D2-4603-88A6-DE6847F64D04}" type="presParOf" srcId="{BFEB5344-7DD9-4711-A8B9-2E3D88473232}" destId="{D9AB8513-257B-46D6-B701-573FFB3C554B}" srcOrd="1" destOrd="0" presId="urn:microsoft.com/office/officeart/2005/8/layout/orgChart1"/>
    <dgm:cxn modelId="{B944EAEF-3E3F-46C6-9940-A410E4BDE42A}" type="presParOf" srcId="{7A2FA00C-D2A1-4DD9-9B2D-3ADD0C1994AB}" destId="{DF6F3091-4884-4983-AF26-B73104CF9DFA}" srcOrd="1" destOrd="0" presId="urn:microsoft.com/office/officeart/2005/8/layout/orgChart1"/>
    <dgm:cxn modelId="{A467CB45-CFD9-406D-95A1-9645F4CD3F5E}" type="presParOf" srcId="{DF6F3091-4884-4983-AF26-B73104CF9DFA}" destId="{627BFF92-B9CF-48BE-BFDF-2167609111C6}" srcOrd="0" destOrd="0" presId="urn:microsoft.com/office/officeart/2005/8/layout/orgChart1"/>
    <dgm:cxn modelId="{0050C2D4-6B76-4D7D-AD23-B0A883917E3B}" type="presParOf" srcId="{DF6F3091-4884-4983-AF26-B73104CF9DFA}" destId="{95855C95-B189-4B38-A07D-5232D1389AAE}" srcOrd="1" destOrd="0" presId="urn:microsoft.com/office/officeart/2005/8/layout/orgChart1"/>
    <dgm:cxn modelId="{78DCA086-CFA3-4570-8819-8509DB0C6DC2}" type="presParOf" srcId="{95855C95-B189-4B38-A07D-5232D1389AAE}" destId="{26577358-216A-4AE8-8477-5778A7A6240F}" srcOrd="0" destOrd="0" presId="urn:microsoft.com/office/officeart/2005/8/layout/orgChart1"/>
    <dgm:cxn modelId="{D8D698E7-CE9F-432A-AFB5-16137ADEA569}" type="presParOf" srcId="{26577358-216A-4AE8-8477-5778A7A6240F}" destId="{D1A46A8D-CC75-4E7D-8316-6A48D7575643}" srcOrd="0" destOrd="0" presId="urn:microsoft.com/office/officeart/2005/8/layout/orgChart1"/>
    <dgm:cxn modelId="{166DB05D-4EA5-4FBC-BAED-DD51783AE825}" type="presParOf" srcId="{26577358-216A-4AE8-8477-5778A7A6240F}" destId="{C5BEEF35-1C7D-47BF-BA1F-FC3F9596BDCA}" srcOrd="1" destOrd="0" presId="urn:microsoft.com/office/officeart/2005/8/layout/orgChart1"/>
    <dgm:cxn modelId="{C4F0C330-7C5D-488E-BDA9-BDEC17C2537C}" type="presParOf" srcId="{95855C95-B189-4B38-A07D-5232D1389AAE}" destId="{F953456E-E454-4BE6-B263-D2C558169134}" srcOrd="1" destOrd="0" presId="urn:microsoft.com/office/officeart/2005/8/layout/orgChart1"/>
    <dgm:cxn modelId="{FAAA837C-CF4B-441C-8C24-35A4FDA23F83}" type="presParOf" srcId="{95855C95-B189-4B38-A07D-5232D1389AAE}" destId="{EFE6E841-F0B1-4F7C-A5CE-5BE5D486A0BA}" srcOrd="2" destOrd="0" presId="urn:microsoft.com/office/officeart/2005/8/layout/orgChart1"/>
    <dgm:cxn modelId="{B1736BBC-C1EA-4286-A2DE-E3E92561D612}" type="presParOf" srcId="{DF6F3091-4884-4983-AF26-B73104CF9DFA}" destId="{8EEDACE6-5B15-4695-BEDE-F9D10ED97D49}" srcOrd="2" destOrd="0" presId="urn:microsoft.com/office/officeart/2005/8/layout/orgChart1"/>
    <dgm:cxn modelId="{57CE7C29-A2AF-4B5E-8674-AD22F6884269}" type="presParOf" srcId="{DF6F3091-4884-4983-AF26-B73104CF9DFA}" destId="{95A35DF6-0EEF-4C58-8CCA-437D2CC530E1}" srcOrd="3" destOrd="0" presId="urn:microsoft.com/office/officeart/2005/8/layout/orgChart1"/>
    <dgm:cxn modelId="{4FD9802D-323F-438F-9606-9F777C752C58}" type="presParOf" srcId="{95A35DF6-0EEF-4C58-8CCA-437D2CC530E1}" destId="{3FD16467-6A6A-4EE6-99E9-2AFF5E3EA7E5}" srcOrd="0" destOrd="0" presId="urn:microsoft.com/office/officeart/2005/8/layout/orgChart1"/>
    <dgm:cxn modelId="{B749679C-5637-4219-867D-12E227E15B59}" type="presParOf" srcId="{3FD16467-6A6A-4EE6-99E9-2AFF5E3EA7E5}" destId="{CB9A6037-E5D1-4087-8B02-AA8132A95171}" srcOrd="0" destOrd="0" presId="urn:microsoft.com/office/officeart/2005/8/layout/orgChart1"/>
    <dgm:cxn modelId="{62B3C394-4E7C-4977-ACD6-6C4E2B544F5E}" type="presParOf" srcId="{3FD16467-6A6A-4EE6-99E9-2AFF5E3EA7E5}" destId="{8C1AC541-2431-4E9D-8489-CF41081FF047}" srcOrd="1" destOrd="0" presId="urn:microsoft.com/office/officeart/2005/8/layout/orgChart1"/>
    <dgm:cxn modelId="{FB8B1440-58E1-41F4-B66A-61B9BF1054AB}" type="presParOf" srcId="{95A35DF6-0EEF-4C58-8CCA-437D2CC530E1}" destId="{674B64C0-F44F-4D1C-94D7-79CED0D9B7AC}" srcOrd="1" destOrd="0" presId="urn:microsoft.com/office/officeart/2005/8/layout/orgChart1"/>
    <dgm:cxn modelId="{944F4935-7999-4E91-A698-19B3D67AB067}" type="presParOf" srcId="{95A35DF6-0EEF-4C58-8CCA-437D2CC530E1}" destId="{449ECDAE-ED8F-41C8-B720-650F84FD184A}" srcOrd="2" destOrd="0" presId="urn:microsoft.com/office/officeart/2005/8/layout/orgChart1"/>
    <dgm:cxn modelId="{B3C2F20E-69D8-4E52-B44F-0C9310C4A32E}" type="presParOf" srcId="{7A2FA00C-D2A1-4DD9-9B2D-3ADD0C1994AB}" destId="{B42A000E-77F3-4FA4-BB5D-1997E49DD46F}" srcOrd="2" destOrd="0" presId="urn:microsoft.com/office/officeart/2005/8/layout/orgChart1"/>
    <dgm:cxn modelId="{A7D47B33-C057-4888-8AB4-4E1F970967ED}" type="presParOf" srcId="{006CF0CC-C45C-4E6E-8514-B32332C1A70C}" destId="{5041F117-D995-4D19-8A94-212CB9E4D987}" srcOrd="4" destOrd="0" presId="urn:microsoft.com/office/officeart/2005/8/layout/orgChart1"/>
    <dgm:cxn modelId="{7CC18CAC-4490-4BA7-8A78-9E30B3861D6B}" type="presParOf" srcId="{006CF0CC-C45C-4E6E-8514-B32332C1A70C}" destId="{E539E34C-3CFD-4CE6-B64B-C1D9725E0B30}" srcOrd="5" destOrd="0" presId="urn:microsoft.com/office/officeart/2005/8/layout/orgChart1"/>
    <dgm:cxn modelId="{7D30610A-458F-436F-9A84-7D75EE0F191B}" type="presParOf" srcId="{E539E34C-3CFD-4CE6-B64B-C1D9725E0B30}" destId="{26878E9B-65DB-49AC-87E2-7E386017615D}" srcOrd="0" destOrd="0" presId="urn:microsoft.com/office/officeart/2005/8/layout/orgChart1"/>
    <dgm:cxn modelId="{5E03D4BD-434C-4FA1-9CD2-61E2737B1B71}" type="presParOf" srcId="{26878E9B-65DB-49AC-87E2-7E386017615D}" destId="{06DD3821-CCF8-46B1-BACC-C8F0B9CEBE44}" srcOrd="0" destOrd="0" presId="urn:microsoft.com/office/officeart/2005/8/layout/orgChart1"/>
    <dgm:cxn modelId="{768ED9FA-A797-4A61-AA13-F3BF94591EEC}" type="presParOf" srcId="{26878E9B-65DB-49AC-87E2-7E386017615D}" destId="{F104B107-5A5C-4962-8126-B7E9BC7A25F5}" srcOrd="1" destOrd="0" presId="urn:microsoft.com/office/officeart/2005/8/layout/orgChart1"/>
    <dgm:cxn modelId="{05DFFF81-1550-4EB4-AC9C-BB483220272A}" type="presParOf" srcId="{E539E34C-3CFD-4CE6-B64B-C1D9725E0B30}" destId="{7FDF30A8-DADF-435A-BA19-EEAF9443D77D}" srcOrd="1" destOrd="0" presId="urn:microsoft.com/office/officeart/2005/8/layout/orgChart1"/>
    <dgm:cxn modelId="{33A7409B-F54F-47BA-9FC5-873191766A4A}" type="presParOf" srcId="{7FDF30A8-DADF-435A-BA19-EEAF9443D77D}" destId="{A5D6DB2D-B037-4C57-A1C5-3625CE09BE46}" srcOrd="0" destOrd="0" presId="urn:microsoft.com/office/officeart/2005/8/layout/orgChart1"/>
    <dgm:cxn modelId="{D0E3D405-1B9E-4117-9A9C-62C0874D8DD7}" type="presParOf" srcId="{7FDF30A8-DADF-435A-BA19-EEAF9443D77D}" destId="{4D2C0A19-8BA9-4E1D-85B4-237C256B8414}" srcOrd="1" destOrd="0" presId="urn:microsoft.com/office/officeart/2005/8/layout/orgChart1"/>
    <dgm:cxn modelId="{5E1C53B2-C492-4897-8492-46575D879FF9}" type="presParOf" srcId="{4D2C0A19-8BA9-4E1D-85B4-237C256B8414}" destId="{D0BE89B8-C986-41FF-9175-D46D1D7B760E}" srcOrd="0" destOrd="0" presId="urn:microsoft.com/office/officeart/2005/8/layout/orgChart1"/>
    <dgm:cxn modelId="{DF1B94D0-EE2D-4338-A059-5CD79942EC26}" type="presParOf" srcId="{D0BE89B8-C986-41FF-9175-D46D1D7B760E}" destId="{D79EB5E7-D310-4EC8-9F9C-AD1C6189DE77}" srcOrd="0" destOrd="0" presId="urn:microsoft.com/office/officeart/2005/8/layout/orgChart1"/>
    <dgm:cxn modelId="{A466EFDB-F6E3-4AE5-8F7A-B3D5CCDDBDAE}" type="presParOf" srcId="{D0BE89B8-C986-41FF-9175-D46D1D7B760E}" destId="{28B4B636-DCE9-44EC-A4CE-9438C74A2B4A}" srcOrd="1" destOrd="0" presId="urn:microsoft.com/office/officeart/2005/8/layout/orgChart1"/>
    <dgm:cxn modelId="{F78CDDEA-5588-4059-B45C-1FB9C8CE3BDD}" type="presParOf" srcId="{4D2C0A19-8BA9-4E1D-85B4-237C256B8414}" destId="{CC971572-FBF5-4EE5-8D38-F906B48252C6}" srcOrd="1" destOrd="0" presId="urn:microsoft.com/office/officeart/2005/8/layout/orgChart1"/>
    <dgm:cxn modelId="{001EA66C-83F9-4497-B759-D765572C7E31}" type="presParOf" srcId="{CC971572-FBF5-4EE5-8D38-F906B48252C6}" destId="{C8DABB28-8214-44BC-8C60-2C7BE404EB8A}" srcOrd="0" destOrd="0" presId="urn:microsoft.com/office/officeart/2005/8/layout/orgChart1"/>
    <dgm:cxn modelId="{F60F8656-E166-47A6-89E8-705B894D511A}" type="presParOf" srcId="{CC971572-FBF5-4EE5-8D38-F906B48252C6}" destId="{4B8DCB8C-1B99-4108-82C8-6C09962C1155}" srcOrd="1" destOrd="0" presId="urn:microsoft.com/office/officeart/2005/8/layout/orgChart1"/>
    <dgm:cxn modelId="{7E8B76BB-3D5E-47F5-A213-5C07ED8A44DE}" type="presParOf" srcId="{4B8DCB8C-1B99-4108-82C8-6C09962C1155}" destId="{A4CD9631-207B-493F-8176-51397A41276C}" srcOrd="0" destOrd="0" presId="urn:microsoft.com/office/officeart/2005/8/layout/orgChart1"/>
    <dgm:cxn modelId="{74C60D31-B355-4670-ACB8-AF18B5C76776}" type="presParOf" srcId="{A4CD9631-207B-493F-8176-51397A41276C}" destId="{2151CBE3-5A6B-4B11-BB42-C7BC651168E8}" srcOrd="0" destOrd="0" presId="urn:microsoft.com/office/officeart/2005/8/layout/orgChart1"/>
    <dgm:cxn modelId="{F0E32017-9C62-4A74-854B-F66E2951412A}" type="presParOf" srcId="{A4CD9631-207B-493F-8176-51397A41276C}" destId="{2A6AEA19-1BD8-4E86-9F56-DAE16A6623C9}" srcOrd="1" destOrd="0" presId="urn:microsoft.com/office/officeart/2005/8/layout/orgChart1"/>
    <dgm:cxn modelId="{5C9E1119-38C3-45A7-ABBD-1B19D8367AB6}" type="presParOf" srcId="{4B8DCB8C-1B99-4108-82C8-6C09962C1155}" destId="{2F482846-7678-4656-A688-911DDCC7D50A}" srcOrd="1" destOrd="0" presId="urn:microsoft.com/office/officeart/2005/8/layout/orgChart1"/>
    <dgm:cxn modelId="{5349A38F-3559-4C88-8CFD-42F5486CC12A}" type="presParOf" srcId="{4B8DCB8C-1B99-4108-82C8-6C09962C1155}" destId="{F657571F-0C2D-46F3-A967-1D167ED00D83}" srcOrd="2" destOrd="0" presId="urn:microsoft.com/office/officeart/2005/8/layout/orgChart1"/>
    <dgm:cxn modelId="{279D0972-6A05-4436-813F-B9285E6C487D}" type="presParOf" srcId="{4D2C0A19-8BA9-4E1D-85B4-237C256B8414}" destId="{63386E89-195D-4B83-8CEE-A01CB9A4A6E4}" srcOrd="2" destOrd="0" presId="urn:microsoft.com/office/officeart/2005/8/layout/orgChart1"/>
    <dgm:cxn modelId="{F5F0184D-7296-4628-8BBA-25F487C13972}" type="presParOf" srcId="{E539E34C-3CFD-4CE6-B64B-C1D9725E0B30}" destId="{6B803D02-BFCB-4FBA-AEAC-9378A1B85033}" srcOrd="2" destOrd="0" presId="urn:microsoft.com/office/officeart/2005/8/layout/orgChart1"/>
    <dgm:cxn modelId="{251C2177-BA7C-4DEB-882B-842E2E32D5E4}" type="presParOf" srcId="{5BFE05FB-2FEA-4FC4-BDCF-5B01FD265D26}" destId="{E8851A4B-1B0F-4BBC-9871-33EA82D4907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ABB28-8214-44BC-8C60-2C7BE404EB8A}">
      <dsp:nvSpPr>
        <dsp:cNvPr id="0" name=""/>
        <dsp:cNvSpPr/>
      </dsp:nvSpPr>
      <dsp:spPr>
        <a:xfrm>
          <a:off x="4758831" y="2612879"/>
          <a:ext cx="203931" cy="625390"/>
        </a:xfrm>
        <a:custGeom>
          <a:avLst/>
          <a:gdLst/>
          <a:ahLst/>
          <a:cxnLst/>
          <a:rect l="0" t="0" r="0" b="0"/>
          <a:pathLst>
            <a:path>
              <a:moveTo>
                <a:pt x="0" y="0"/>
              </a:moveTo>
              <a:lnTo>
                <a:pt x="0" y="625390"/>
              </a:lnTo>
              <a:lnTo>
                <a:pt x="203931" y="625390"/>
              </a:lnTo>
            </a:path>
          </a:pathLst>
        </a:custGeom>
        <a:noFill/>
        <a:ln w="25400" cap="flat" cmpd="sng" algn="ctr">
          <a:solidFill>
            <a:schemeClr val="accent3">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D6DB2D-B037-4C57-A1C5-3625CE09BE46}">
      <dsp:nvSpPr>
        <dsp:cNvPr id="0" name=""/>
        <dsp:cNvSpPr/>
      </dsp:nvSpPr>
      <dsp:spPr>
        <a:xfrm>
          <a:off x="5256929" y="1647602"/>
          <a:ext cx="91440" cy="285504"/>
        </a:xfrm>
        <a:custGeom>
          <a:avLst/>
          <a:gdLst/>
          <a:ahLst/>
          <a:cxnLst/>
          <a:rect l="0" t="0" r="0" b="0"/>
          <a:pathLst>
            <a:path>
              <a:moveTo>
                <a:pt x="45720" y="0"/>
              </a:moveTo>
              <a:lnTo>
                <a:pt x="45720" y="285504"/>
              </a:lnTo>
            </a:path>
          </a:pathLst>
        </a:custGeom>
        <a:noFill/>
        <a:ln w="2540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41F117-D995-4D19-8A94-212CB9E4D987}">
      <dsp:nvSpPr>
        <dsp:cNvPr id="0" name=""/>
        <dsp:cNvSpPr/>
      </dsp:nvSpPr>
      <dsp:spPr>
        <a:xfrm>
          <a:off x="3487656" y="682325"/>
          <a:ext cx="1814992" cy="285504"/>
        </a:xfrm>
        <a:custGeom>
          <a:avLst/>
          <a:gdLst/>
          <a:ahLst/>
          <a:cxnLst/>
          <a:rect l="0" t="0" r="0" b="0"/>
          <a:pathLst>
            <a:path>
              <a:moveTo>
                <a:pt x="0" y="0"/>
              </a:moveTo>
              <a:lnTo>
                <a:pt x="0" y="142752"/>
              </a:lnTo>
              <a:lnTo>
                <a:pt x="1814992" y="142752"/>
              </a:lnTo>
              <a:lnTo>
                <a:pt x="1814992" y="285504"/>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EDACE6-5B15-4695-BEDE-F9D10ED97D49}">
      <dsp:nvSpPr>
        <dsp:cNvPr id="0" name=""/>
        <dsp:cNvSpPr/>
      </dsp:nvSpPr>
      <dsp:spPr>
        <a:xfrm>
          <a:off x="2773895" y="1647602"/>
          <a:ext cx="203931" cy="1590667"/>
        </a:xfrm>
        <a:custGeom>
          <a:avLst/>
          <a:gdLst/>
          <a:ahLst/>
          <a:cxnLst/>
          <a:rect l="0" t="0" r="0" b="0"/>
          <a:pathLst>
            <a:path>
              <a:moveTo>
                <a:pt x="0" y="0"/>
              </a:moveTo>
              <a:lnTo>
                <a:pt x="0" y="1590667"/>
              </a:lnTo>
              <a:lnTo>
                <a:pt x="203931" y="1590667"/>
              </a:lnTo>
            </a:path>
          </a:pathLst>
        </a:custGeom>
        <a:noFill/>
        <a:ln w="2540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7BFF92-B9CF-48BE-BFDF-2167609111C6}">
      <dsp:nvSpPr>
        <dsp:cNvPr id="0" name=""/>
        <dsp:cNvSpPr/>
      </dsp:nvSpPr>
      <dsp:spPr>
        <a:xfrm>
          <a:off x="2773895" y="1647602"/>
          <a:ext cx="203931" cy="625390"/>
        </a:xfrm>
        <a:custGeom>
          <a:avLst/>
          <a:gdLst/>
          <a:ahLst/>
          <a:cxnLst/>
          <a:rect l="0" t="0" r="0" b="0"/>
          <a:pathLst>
            <a:path>
              <a:moveTo>
                <a:pt x="0" y="0"/>
              </a:moveTo>
              <a:lnTo>
                <a:pt x="0" y="625390"/>
              </a:lnTo>
              <a:lnTo>
                <a:pt x="203931" y="625390"/>
              </a:lnTo>
            </a:path>
          </a:pathLst>
        </a:custGeom>
        <a:noFill/>
        <a:ln w="2540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D22ECC-77D6-40AB-BE24-AB1DF96C4FC7}">
      <dsp:nvSpPr>
        <dsp:cNvPr id="0" name=""/>
        <dsp:cNvSpPr/>
      </dsp:nvSpPr>
      <dsp:spPr>
        <a:xfrm>
          <a:off x="3317713" y="682325"/>
          <a:ext cx="169943" cy="285504"/>
        </a:xfrm>
        <a:custGeom>
          <a:avLst/>
          <a:gdLst/>
          <a:ahLst/>
          <a:cxnLst/>
          <a:rect l="0" t="0" r="0" b="0"/>
          <a:pathLst>
            <a:path>
              <a:moveTo>
                <a:pt x="169943" y="0"/>
              </a:moveTo>
              <a:lnTo>
                <a:pt x="169943" y="142752"/>
              </a:lnTo>
              <a:lnTo>
                <a:pt x="0" y="142752"/>
              </a:lnTo>
              <a:lnTo>
                <a:pt x="0" y="285504"/>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FE64D1-20E6-4D4F-AD44-D66376C2C0E6}">
      <dsp:nvSpPr>
        <dsp:cNvPr id="0" name=""/>
        <dsp:cNvSpPr/>
      </dsp:nvSpPr>
      <dsp:spPr>
        <a:xfrm>
          <a:off x="1128846" y="1647602"/>
          <a:ext cx="203931" cy="1590667"/>
        </a:xfrm>
        <a:custGeom>
          <a:avLst/>
          <a:gdLst/>
          <a:ahLst/>
          <a:cxnLst/>
          <a:rect l="0" t="0" r="0" b="0"/>
          <a:pathLst>
            <a:path>
              <a:moveTo>
                <a:pt x="0" y="0"/>
              </a:moveTo>
              <a:lnTo>
                <a:pt x="0" y="1590667"/>
              </a:lnTo>
              <a:lnTo>
                <a:pt x="203931" y="1590667"/>
              </a:lnTo>
            </a:path>
          </a:pathLst>
        </a:custGeom>
        <a:noFill/>
        <a:ln w="2540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0CBD43-453F-4BC0-8006-65B68FC4CE55}">
      <dsp:nvSpPr>
        <dsp:cNvPr id="0" name=""/>
        <dsp:cNvSpPr/>
      </dsp:nvSpPr>
      <dsp:spPr>
        <a:xfrm>
          <a:off x="1128846" y="1647602"/>
          <a:ext cx="203931" cy="625390"/>
        </a:xfrm>
        <a:custGeom>
          <a:avLst/>
          <a:gdLst/>
          <a:ahLst/>
          <a:cxnLst/>
          <a:rect l="0" t="0" r="0" b="0"/>
          <a:pathLst>
            <a:path>
              <a:moveTo>
                <a:pt x="0" y="0"/>
              </a:moveTo>
              <a:lnTo>
                <a:pt x="0" y="625390"/>
              </a:lnTo>
              <a:lnTo>
                <a:pt x="203931" y="625390"/>
              </a:lnTo>
            </a:path>
          </a:pathLst>
        </a:custGeom>
        <a:noFill/>
        <a:ln w="25400" cap="flat" cmpd="sng" algn="ctr">
          <a:solidFill>
            <a:schemeClr val="accent3">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A26A58-9D03-42EE-B114-A395139599C3}">
      <dsp:nvSpPr>
        <dsp:cNvPr id="0" name=""/>
        <dsp:cNvSpPr/>
      </dsp:nvSpPr>
      <dsp:spPr>
        <a:xfrm>
          <a:off x="1672664" y="682325"/>
          <a:ext cx="1814992" cy="285504"/>
        </a:xfrm>
        <a:custGeom>
          <a:avLst/>
          <a:gdLst/>
          <a:ahLst/>
          <a:cxnLst/>
          <a:rect l="0" t="0" r="0" b="0"/>
          <a:pathLst>
            <a:path>
              <a:moveTo>
                <a:pt x="1814992" y="0"/>
              </a:moveTo>
              <a:lnTo>
                <a:pt x="1814992" y="142752"/>
              </a:lnTo>
              <a:lnTo>
                <a:pt x="0" y="142752"/>
              </a:lnTo>
              <a:lnTo>
                <a:pt x="0" y="285504"/>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5EF7CB-EA15-41A0-820D-D63937B9A5CC}">
      <dsp:nvSpPr>
        <dsp:cNvPr id="0" name=""/>
        <dsp:cNvSpPr/>
      </dsp:nvSpPr>
      <dsp:spPr>
        <a:xfrm>
          <a:off x="2807884" y="2552"/>
          <a:ext cx="1359544" cy="679772"/>
        </a:xfrm>
        <a:prstGeom prst="rect">
          <a:avLst/>
        </a:prstGeom>
        <a:gradFill rotWithShape="0">
          <a:gsLst>
            <a:gs pos="0">
              <a:schemeClr val="accent3">
                <a:shade val="60000"/>
                <a:hueOff val="0"/>
                <a:satOff val="0"/>
                <a:lumOff val="0"/>
                <a:alphaOff val="0"/>
                <a:shade val="51000"/>
                <a:satMod val="130000"/>
              </a:schemeClr>
            </a:gs>
            <a:gs pos="80000">
              <a:schemeClr val="accent3">
                <a:shade val="60000"/>
                <a:hueOff val="0"/>
                <a:satOff val="0"/>
                <a:lumOff val="0"/>
                <a:alphaOff val="0"/>
                <a:shade val="93000"/>
                <a:satMod val="130000"/>
              </a:schemeClr>
            </a:gs>
            <a:gs pos="100000">
              <a:schemeClr val="accent3">
                <a:shade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CEO</a:t>
          </a:r>
        </a:p>
      </dsp:txBody>
      <dsp:txXfrm>
        <a:off x="2807884" y="2552"/>
        <a:ext cx="1359544" cy="679772"/>
      </dsp:txXfrm>
    </dsp:sp>
    <dsp:sp modelId="{0A8C1EFD-9E10-467B-98B7-973CC4C0BC75}">
      <dsp:nvSpPr>
        <dsp:cNvPr id="0" name=""/>
        <dsp:cNvSpPr/>
      </dsp:nvSpPr>
      <dsp:spPr>
        <a:xfrm>
          <a:off x="992891" y="967829"/>
          <a:ext cx="1359544" cy="679772"/>
        </a:xfrm>
        <a:prstGeom prst="rect">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Chief Expansion Delivery Officer</a:t>
          </a:r>
        </a:p>
      </dsp:txBody>
      <dsp:txXfrm>
        <a:off x="992891" y="967829"/>
        <a:ext cx="1359544" cy="679772"/>
      </dsp:txXfrm>
    </dsp:sp>
    <dsp:sp modelId="{A685EC83-78A6-4378-9584-DE4383BEB078}">
      <dsp:nvSpPr>
        <dsp:cNvPr id="0" name=""/>
        <dsp:cNvSpPr/>
      </dsp:nvSpPr>
      <dsp:spPr>
        <a:xfrm>
          <a:off x="1332778" y="1933106"/>
          <a:ext cx="1359544" cy="679772"/>
        </a:xfrm>
        <a:prstGeom prst="rect">
          <a:avLst/>
        </a:prstGeom>
        <a:gradFill rotWithShape="0">
          <a:gsLst>
            <a:gs pos="0">
              <a:schemeClr val="accent3">
                <a:tint val="99000"/>
                <a:hueOff val="0"/>
                <a:satOff val="0"/>
                <a:lumOff val="0"/>
                <a:alphaOff val="0"/>
                <a:shade val="51000"/>
                <a:satMod val="130000"/>
              </a:schemeClr>
            </a:gs>
            <a:gs pos="80000">
              <a:schemeClr val="accent3">
                <a:tint val="99000"/>
                <a:hueOff val="0"/>
                <a:satOff val="0"/>
                <a:lumOff val="0"/>
                <a:alphaOff val="0"/>
                <a:shade val="93000"/>
                <a:satMod val="130000"/>
              </a:schemeClr>
            </a:gs>
            <a:gs pos="100000">
              <a:schemeClr val="accent3">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Planning Environment, and Project Development</a:t>
          </a:r>
        </a:p>
      </dsp:txBody>
      <dsp:txXfrm>
        <a:off x="1332778" y="1933106"/>
        <a:ext cx="1359544" cy="679772"/>
      </dsp:txXfrm>
    </dsp:sp>
    <dsp:sp modelId="{71FA8BEC-610B-4130-A74B-65EE4FDA951C}">
      <dsp:nvSpPr>
        <dsp:cNvPr id="0" name=""/>
        <dsp:cNvSpPr/>
      </dsp:nvSpPr>
      <dsp:spPr>
        <a:xfrm>
          <a:off x="1332778" y="2898383"/>
          <a:ext cx="1359544" cy="679772"/>
        </a:xfrm>
        <a:prstGeom prst="rect">
          <a:avLst/>
        </a:prstGeom>
        <a:gradFill rotWithShape="0">
          <a:gsLst>
            <a:gs pos="0">
              <a:schemeClr val="accent3">
                <a:tint val="99000"/>
                <a:hueOff val="0"/>
                <a:satOff val="0"/>
                <a:lumOff val="0"/>
                <a:alphaOff val="0"/>
                <a:shade val="51000"/>
                <a:satMod val="130000"/>
              </a:schemeClr>
            </a:gs>
            <a:gs pos="80000">
              <a:schemeClr val="accent3">
                <a:tint val="99000"/>
                <a:hueOff val="0"/>
                <a:satOff val="0"/>
                <a:lumOff val="0"/>
                <a:alphaOff val="0"/>
                <a:shade val="93000"/>
                <a:satMod val="130000"/>
              </a:schemeClr>
            </a:gs>
            <a:gs pos="100000">
              <a:schemeClr val="accent3">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Design, Engineering, and Construction Management</a:t>
          </a:r>
        </a:p>
      </dsp:txBody>
      <dsp:txXfrm>
        <a:off x="1332778" y="2898383"/>
        <a:ext cx="1359544" cy="679772"/>
      </dsp:txXfrm>
    </dsp:sp>
    <dsp:sp modelId="{F4B81A69-A04F-47EA-982C-7C1ADAD94893}">
      <dsp:nvSpPr>
        <dsp:cNvPr id="0" name=""/>
        <dsp:cNvSpPr/>
      </dsp:nvSpPr>
      <dsp:spPr>
        <a:xfrm>
          <a:off x="2637941" y="967829"/>
          <a:ext cx="1359544" cy="679772"/>
        </a:xfrm>
        <a:prstGeom prst="rect">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Chief Service Delivery Officer</a:t>
          </a:r>
        </a:p>
      </dsp:txBody>
      <dsp:txXfrm>
        <a:off x="2637941" y="967829"/>
        <a:ext cx="1359544" cy="679772"/>
      </dsp:txXfrm>
    </dsp:sp>
    <dsp:sp modelId="{D1A46A8D-CC75-4E7D-8316-6A48D7575643}">
      <dsp:nvSpPr>
        <dsp:cNvPr id="0" name=""/>
        <dsp:cNvSpPr/>
      </dsp:nvSpPr>
      <dsp:spPr>
        <a:xfrm>
          <a:off x="2977827" y="1933106"/>
          <a:ext cx="1359544" cy="679772"/>
        </a:xfrm>
        <a:prstGeom prst="rect">
          <a:avLst/>
        </a:prstGeom>
        <a:gradFill rotWithShape="0">
          <a:gsLst>
            <a:gs pos="0">
              <a:schemeClr val="accent3">
                <a:tint val="99000"/>
                <a:hueOff val="0"/>
                <a:satOff val="0"/>
                <a:lumOff val="0"/>
                <a:alphaOff val="0"/>
                <a:shade val="51000"/>
                <a:satMod val="130000"/>
              </a:schemeClr>
            </a:gs>
            <a:gs pos="80000">
              <a:schemeClr val="accent3">
                <a:tint val="99000"/>
                <a:hueOff val="0"/>
                <a:satOff val="0"/>
                <a:lumOff val="0"/>
                <a:alphaOff val="0"/>
                <a:shade val="93000"/>
                <a:satMod val="130000"/>
              </a:schemeClr>
            </a:gs>
            <a:gs pos="100000">
              <a:schemeClr val="accent3">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Passenger Experience</a:t>
          </a:r>
        </a:p>
      </dsp:txBody>
      <dsp:txXfrm>
        <a:off x="2977827" y="1933106"/>
        <a:ext cx="1359544" cy="679772"/>
      </dsp:txXfrm>
    </dsp:sp>
    <dsp:sp modelId="{CB9A6037-E5D1-4087-8B02-AA8132A95171}">
      <dsp:nvSpPr>
        <dsp:cNvPr id="0" name=""/>
        <dsp:cNvSpPr/>
      </dsp:nvSpPr>
      <dsp:spPr>
        <a:xfrm>
          <a:off x="2977827" y="2898383"/>
          <a:ext cx="1359544" cy="679772"/>
        </a:xfrm>
        <a:prstGeom prst="rect">
          <a:avLst/>
        </a:prstGeom>
        <a:gradFill rotWithShape="0">
          <a:gsLst>
            <a:gs pos="0">
              <a:schemeClr val="accent3">
                <a:tint val="99000"/>
                <a:hueOff val="0"/>
                <a:satOff val="0"/>
                <a:lumOff val="0"/>
                <a:alphaOff val="0"/>
                <a:shade val="51000"/>
                <a:satMod val="130000"/>
              </a:schemeClr>
            </a:gs>
            <a:gs pos="80000">
              <a:schemeClr val="accent3">
                <a:tint val="99000"/>
                <a:hueOff val="0"/>
                <a:satOff val="0"/>
                <a:lumOff val="0"/>
                <a:alphaOff val="0"/>
                <a:shade val="93000"/>
                <a:satMod val="130000"/>
              </a:schemeClr>
            </a:gs>
            <a:gs pos="100000">
              <a:schemeClr val="accent3">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Operations</a:t>
          </a:r>
        </a:p>
      </dsp:txBody>
      <dsp:txXfrm>
        <a:off x="2977827" y="2898383"/>
        <a:ext cx="1359544" cy="679772"/>
      </dsp:txXfrm>
    </dsp:sp>
    <dsp:sp modelId="{06DD3821-CCF8-46B1-BACC-C8F0B9CEBE44}">
      <dsp:nvSpPr>
        <dsp:cNvPr id="0" name=""/>
        <dsp:cNvSpPr/>
      </dsp:nvSpPr>
      <dsp:spPr>
        <a:xfrm>
          <a:off x="4622876" y="967829"/>
          <a:ext cx="1359544" cy="679772"/>
        </a:xfrm>
        <a:prstGeom prst="rect">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Chief System Quality Officer</a:t>
          </a:r>
        </a:p>
      </dsp:txBody>
      <dsp:txXfrm>
        <a:off x="4622876" y="967829"/>
        <a:ext cx="1359544" cy="679772"/>
      </dsp:txXfrm>
    </dsp:sp>
    <dsp:sp modelId="{D79EB5E7-D310-4EC8-9F9C-AD1C6189DE77}">
      <dsp:nvSpPr>
        <dsp:cNvPr id="0" name=""/>
        <dsp:cNvSpPr/>
      </dsp:nvSpPr>
      <dsp:spPr>
        <a:xfrm>
          <a:off x="4622876" y="1933106"/>
          <a:ext cx="1359544" cy="679772"/>
        </a:xfrm>
        <a:prstGeom prst="rect">
          <a:avLst/>
        </a:prstGeom>
        <a:gradFill rotWithShape="0">
          <a:gsLst>
            <a:gs pos="0">
              <a:schemeClr val="accent3">
                <a:tint val="99000"/>
                <a:hueOff val="0"/>
                <a:satOff val="0"/>
                <a:lumOff val="0"/>
                <a:alphaOff val="0"/>
                <a:shade val="51000"/>
                <a:satMod val="130000"/>
              </a:schemeClr>
            </a:gs>
            <a:gs pos="80000">
              <a:schemeClr val="accent3">
                <a:tint val="99000"/>
                <a:hueOff val="0"/>
                <a:satOff val="0"/>
                <a:lumOff val="0"/>
                <a:alphaOff val="0"/>
                <a:shade val="93000"/>
                <a:satMod val="130000"/>
              </a:schemeClr>
            </a:gs>
            <a:gs pos="100000">
              <a:schemeClr val="accent3">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Portfolio Services Office</a:t>
          </a:r>
        </a:p>
      </dsp:txBody>
      <dsp:txXfrm>
        <a:off x="4622876" y="1933106"/>
        <a:ext cx="1359544" cy="679772"/>
      </dsp:txXfrm>
    </dsp:sp>
    <dsp:sp modelId="{2151CBE3-5A6B-4B11-BB42-C7BC651168E8}">
      <dsp:nvSpPr>
        <dsp:cNvPr id="0" name=""/>
        <dsp:cNvSpPr/>
      </dsp:nvSpPr>
      <dsp:spPr>
        <a:xfrm>
          <a:off x="4962763" y="2898383"/>
          <a:ext cx="1359544" cy="679772"/>
        </a:xfrm>
        <a:prstGeom prst="rect">
          <a:avLst/>
        </a:prstGeom>
        <a:gradFill rotWithShape="0">
          <a:gsLst>
            <a:gs pos="0">
              <a:schemeClr val="accent3">
                <a:tint val="70000"/>
                <a:hueOff val="0"/>
                <a:satOff val="0"/>
                <a:lumOff val="0"/>
                <a:alphaOff val="0"/>
                <a:shade val="51000"/>
                <a:satMod val="130000"/>
              </a:schemeClr>
            </a:gs>
            <a:gs pos="80000">
              <a:schemeClr val="accent3">
                <a:tint val="70000"/>
                <a:hueOff val="0"/>
                <a:satOff val="0"/>
                <a:lumOff val="0"/>
                <a:alphaOff val="0"/>
                <a:shade val="93000"/>
                <a:satMod val="130000"/>
              </a:schemeClr>
            </a:gs>
            <a:gs pos="100000">
              <a:schemeClr val="accent3">
                <a:tint val="7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Engineering/ Standards</a:t>
          </a:r>
        </a:p>
      </dsp:txBody>
      <dsp:txXfrm>
        <a:off x="4962763" y="2898383"/>
        <a:ext cx="1359544" cy="67977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143588" y="1"/>
            <a:ext cx="3169920" cy="480060"/>
          </a:xfrm>
          <a:prstGeom prst="rect">
            <a:avLst/>
          </a:prstGeom>
        </p:spPr>
        <p:txBody>
          <a:bodyPr vert="horz" wrap="square" lIns="96656" tIns="48328" rIns="96656" bIns="48328" numCol="1" anchor="t" anchorCtr="0" compatLnSpc="1">
            <a:prstTxWarp prst="textNoShape">
              <a:avLst/>
            </a:prstTxWarp>
          </a:bodyPr>
          <a:lstStyle>
            <a:lvl1pPr algn="r">
              <a:defRPr sz="1200">
                <a:latin typeface="Calibri" charset="0"/>
              </a:defRPr>
            </a:lvl1pPr>
          </a:lstStyle>
          <a:p>
            <a:pPr>
              <a:defRPr/>
            </a:pPr>
            <a:fld id="{F000A042-A743-2C4C-AE1D-AA4B6E51894F}" type="datetimeFigureOut">
              <a:rPr lang="en-US"/>
              <a:pPr>
                <a:defRPr/>
              </a:pPr>
              <a:t>11/1/2023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wrap="square" lIns="96656" tIns="48328" rIns="96656" bIns="48328" numCol="1" anchor="b" anchorCtr="0" compatLnSpc="1">
            <a:prstTxWarp prst="textNoShape">
              <a:avLst/>
            </a:prstTxWarp>
          </a:bodyPr>
          <a:lstStyle>
            <a:lvl1pPr algn="r">
              <a:defRPr sz="1200">
                <a:latin typeface="Calibri" charset="0"/>
              </a:defRPr>
            </a:lvl1pPr>
          </a:lstStyle>
          <a:p>
            <a:pPr>
              <a:defRPr/>
            </a:pPr>
            <a:fld id="{A83C7CD9-AD26-F040-8CE2-9B94C713552B}" type="slidenum">
              <a:rPr lang="en-US"/>
              <a:pPr>
                <a:defRPr/>
              </a:pPr>
              <a:t>‹#›</a:t>
            </a:fld>
            <a:endParaRPr lang="en-US"/>
          </a:p>
        </p:txBody>
      </p:sp>
    </p:spTree>
    <p:extLst>
      <p:ext uri="{BB962C8B-B14F-4D97-AF65-F5344CB8AC3E}">
        <p14:creationId xmlns:p14="http://schemas.microsoft.com/office/powerpoint/2010/main" val="8527216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143588" y="1"/>
            <a:ext cx="3169920" cy="480060"/>
          </a:xfrm>
          <a:prstGeom prst="rect">
            <a:avLst/>
          </a:prstGeom>
        </p:spPr>
        <p:txBody>
          <a:bodyPr vert="horz" wrap="square" lIns="96656" tIns="48328" rIns="96656" bIns="48328" numCol="1" anchor="t" anchorCtr="0" compatLnSpc="1">
            <a:prstTxWarp prst="textNoShape">
              <a:avLst/>
            </a:prstTxWarp>
          </a:bodyPr>
          <a:lstStyle>
            <a:lvl1pPr algn="r">
              <a:defRPr sz="1200">
                <a:latin typeface="Calibri" charset="0"/>
              </a:defRPr>
            </a:lvl1pPr>
          </a:lstStyle>
          <a:p>
            <a:pPr>
              <a:defRPr/>
            </a:pPr>
            <a:fld id="{9398A926-8D6B-164D-ACBA-15CB9D9CCF74}" type="datetimeFigureOut">
              <a:rPr lang="en-US"/>
              <a:pPr>
                <a:defRPr/>
              </a:pPr>
              <a:t>11/1/2023</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56" tIns="48328" rIns="96656" bIns="48328" rtlCol="0" anchor="ctr"/>
          <a:lstStyle/>
          <a:p>
            <a:pPr lvl="0"/>
            <a:endParaRPr lang="en-US" noProof="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6" tIns="48328" rIns="96656" bIns="4832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6" tIns="48328" rIns="96656" bIns="48328"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wrap="square" lIns="96656" tIns="48328" rIns="96656" bIns="48328" numCol="1" anchor="b" anchorCtr="0" compatLnSpc="1">
            <a:prstTxWarp prst="textNoShape">
              <a:avLst/>
            </a:prstTxWarp>
          </a:bodyPr>
          <a:lstStyle>
            <a:lvl1pPr algn="r">
              <a:defRPr sz="1200">
                <a:latin typeface="Calibri" charset="0"/>
              </a:defRPr>
            </a:lvl1pPr>
          </a:lstStyle>
          <a:p>
            <a:pPr>
              <a:defRPr/>
            </a:pPr>
            <a:fld id="{B83DB7FA-C357-BD44-B313-15295D394820}" type="slidenum">
              <a:rPr lang="en-US"/>
              <a:pPr>
                <a:defRPr/>
              </a:pPr>
              <a:t>‹#›</a:t>
            </a:fld>
            <a:endParaRPr lang="en-US"/>
          </a:p>
        </p:txBody>
      </p:sp>
    </p:spTree>
    <p:extLst>
      <p:ext uri="{BB962C8B-B14F-4D97-AF65-F5344CB8AC3E}">
        <p14:creationId xmlns:p14="http://schemas.microsoft.com/office/powerpoint/2010/main" val="9030829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3DB7FA-C357-BD44-B313-15295D394820}" type="slidenum">
              <a:rPr lang="en-US" smtClean="0"/>
              <a:pPr>
                <a:defRPr/>
              </a:pPr>
              <a:t>3</a:t>
            </a:fld>
            <a:endParaRPr lang="en-US"/>
          </a:p>
        </p:txBody>
      </p:sp>
    </p:spTree>
    <p:extLst>
      <p:ext uri="{BB962C8B-B14F-4D97-AF65-F5344CB8AC3E}">
        <p14:creationId xmlns:p14="http://schemas.microsoft.com/office/powerpoint/2010/main" val="2796236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a:cs typeface="Calibri"/>
              </a:rPr>
              <a:t>In order to support the passenger experience</a:t>
            </a:r>
            <a:r>
              <a:rPr lang="en-US" baseline="0">
                <a:ea typeface="ＭＳ Ｐゴシック"/>
                <a:cs typeface="Calibri"/>
              </a:rPr>
              <a:t> in being simple, seamless and intuitive, we will be moving from “customized stations with standardized elements” to “standardized stations with customized elements”</a:t>
            </a:r>
          </a:p>
          <a:p>
            <a:endParaRPr lang="en-US">
              <a:cs typeface="Calibri"/>
            </a:endParaRPr>
          </a:p>
          <a:p>
            <a:r>
              <a:rPr lang="en-US"/>
              <a:t>We need consistency in things like ticketing areas, vertical circulation, canopy design, etc for consistency in the passenger flow, design, construction and maintenance of our stations. Even details like bike runnels must be appropriately standardized since it’s often the details that passengers directly experience which make the a station working well.</a:t>
            </a:r>
          </a:p>
          <a:p>
            <a:endParaRPr lang="en-US">
              <a:cs typeface="Calibri"/>
            </a:endParaRPr>
          </a:p>
        </p:txBody>
      </p:sp>
      <p:sp>
        <p:nvSpPr>
          <p:cNvPr id="4" name="Slide Number Placeholder 3"/>
          <p:cNvSpPr>
            <a:spLocks noGrp="1"/>
          </p:cNvSpPr>
          <p:nvPr>
            <p:ph type="sldNum" sz="quarter" idx="10"/>
          </p:nvPr>
        </p:nvSpPr>
        <p:spPr/>
        <p:txBody>
          <a:bodyPr/>
          <a:lstStyle/>
          <a:p>
            <a:pPr>
              <a:defRPr/>
            </a:pPr>
            <a:fld id="{B83DB7FA-C357-BD44-B313-15295D394820}" type="slidenum">
              <a:rPr lang="en-US" smtClean="0"/>
              <a:pPr>
                <a:defRPr/>
              </a:pPr>
              <a:t>16</a:t>
            </a:fld>
            <a:endParaRPr lang="en-US"/>
          </a:p>
        </p:txBody>
      </p:sp>
    </p:spTree>
    <p:extLst>
      <p:ext uri="{BB962C8B-B14F-4D97-AF65-F5344CB8AC3E}">
        <p14:creationId xmlns:p14="http://schemas.microsoft.com/office/powerpoint/2010/main" val="1779733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571" indent="-177571">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a:defRPr/>
            </a:pPr>
            <a:fld id="{B83DB7FA-C357-BD44-B313-15295D394820}" type="slidenum">
              <a:rPr lang="en-US" smtClean="0"/>
              <a:pPr>
                <a:defRPr/>
              </a:pPr>
              <a:t>17</a:t>
            </a:fld>
            <a:endParaRPr lang="en-US"/>
          </a:p>
        </p:txBody>
      </p:sp>
    </p:spTree>
    <p:extLst>
      <p:ext uri="{BB962C8B-B14F-4D97-AF65-F5344CB8AC3E}">
        <p14:creationId xmlns:p14="http://schemas.microsoft.com/office/powerpoint/2010/main" val="3840726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571" indent="-177571">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a:defRPr/>
            </a:pPr>
            <a:fld id="{B83DB7FA-C357-BD44-B313-15295D394820}" type="slidenum">
              <a:rPr lang="en-US" smtClean="0"/>
              <a:pPr>
                <a:defRPr/>
              </a:pPr>
              <a:t>18</a:t>
            </a:fld>
            <a:endParaRPr lang="en-US"/>
          </a:p>
        </p:txBody>
      </p:sp>
    </p:spTree>
    <p:extLst>
      <p:ext uri="{BB962C8B-B14F-4D97-AF65-F5344CB8AC3E}">
        <p14:creationId xmlns:p14="http://schemas.microsoft.com/office/powerpoint/2010/main" val="3960885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571" indent="-177571">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a:defRPr/>
            </a:pPr>
            <a:fld id="{B83DB7FA-C357-BD44-B313-15295D394820}" type="slidenum">
              <a:rPr lang="en-US" smtClean="0"/>
              <a:pPr>
                <a:defRPr/>
              </a:pPr>
              <a:t>21</a:t>
            </a:fld>
            <a:endParaRPr lang="en-US"/>
          </a:p>
        </p:txBody>
      </p:sp>
    </p:spTree>
    <p:extLst>
      <p:ext uri="{BB962C8B-B14F-4D97-AF65-F5344CB8AC3E}">
        <p14:creationId xmlns:p14="http://schemas.microsoft.com/office/powerpoint/2010/main" val="1588205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Typologies?</a:t>
            </a:r>
          </a:p>
          <a:p>
            <a:pPr marL="342900" indent="-342900" fontAlgn="ctr">
              <a:buFont typeface="Arial" panose="020B0604020202020204" pitchFamily="34" charset="0"/>
              <a:buChar char="•"/>
            </a:pPr>
            <a:r>
              <a:rPr lang="en-US" sz="1200" b="0" i="0">
                <a:solidFill>
                  <a:schemeClr val="tx1"/>
                </a:solidFill>
              </a:rPr>
              <a:t>To characterize or “diagnose” station areas according to land use conditions and desired modal mix along an HCT corridor</a:t>
            </a:r>
          </a:p>
          <a:p>
            <a:pPr marL="342900" indent="-342900" fontAlgn="ctr">
              <a:buFont typeface="Arial" panose="020B0604020202020204" pitchFamily="34" charset="0"/>
              <a:buChar char="•"/>
            </a:pPr>
            <a:r>
              <a:rPr lang="en-US" sz="1200" b="0" i="0">
                <a:solidFill>
                  <a:schemeClr val="tx1"/>
                </a:solidFill>
              </a:rPr>
              <a:t>To guide urban design strategies and long-term change in the station area</a:t>
            </a:r>
          </a:p>
          <a:p>
            <a:pPr marL="342900" indent="-342900" fontAlgn="ctr">
              <a:buFont typeface="Arial" panose="020B0604020202020204" pitchFamily="34" charset="0"/>
              <a:buChar char="•"/>
            </a:pPr>
            <a:r>
              <a:rPr lang="en-US" sz="1200" b="0" i="0">
                <a:solidFill>
                  <a:schemeClr val="tx1"/>
                </a:solidFill>
              </a:rPr>
              <a:t>To envision the future form of ST investments in support of  a good passenger experience</a:t>
            </a:r>
          </a:p>
          <a:p>
            <a:endParaRPr lang="en-US"/>
          </a:p>
          <a:p>
            <a:endParaRPr lang="en-US"/>
          </a:p>
          <a:p>
            <a:r>
              <a:rPr lang="en-US"/>
              <a:t>Station Land Use Types - </a:t>
            </a:r>
            <a:r>
              <a:rPr lang="en-US" sz="1200" b="0" i="0" u="none" strike="noStrike" kern="1200" baseline="0">
                <a:solidFill>
                  <a:schemeClr val="tx1"/>
                </a:solidFill>
                <a:latin typeface="+mn-lt"/>
                <a:ea typeface="ＭＳ Ｐゴシック" charset="0"/>
                <a:cs typeface="ＭＳ Ｐゴシック" charset="0"/>
              </a:rPr>
              <a:t>These types depict existing and future development,</a:t>
            </a:r>
          </a:p>
          <a:p>
            <a:r>
              <a:rPr lang="en-US" sz="1200" b="0" i="0" u="none" strike="noStrike" kern="1200" baseline="0">
                <a:solidFill>
                  <a:schemeClr val="tx1"/>
                </a:solidFill>
                <a:latin typeface="+mn-lt"/>
                <a:ea typeface="ＭＳ Ｐゴシック" charset="0"/>
                <a:cs typeface="ＭＳ Ｐゴシック" charset="0"/>
              </a:rPr>
              <a:t>uses and activity around the station, which ultimately affect the passenger’s interaction with the station and the station’s role in the community.</a:t>
            </a:r>
          </a:p>
        </p:txBody>
      </p:sp>
      <p:sp>
        <p:nvSpPr>
          <p:cNvPr id="4" name="Slide Number Placeholder 3"/>
          <p:cNvSpPr>
            <a:spLocks noGrp="1"/>
          </p:cNvSpPr>
          <p:nvPr>
            <p:ph type="sldNum" sz="quarter" idx="10"/>
          </p:nvPr>
        </p:nvSpPr>
        <p:spPr/>
        <p:txBody>
          <a:bodyPr/>
          <a:lstStyle/>
          <a:p>
            <a:pPr defTabSz="947044">
              <a:defRPr/>
            </a:pPr>
            <a:fld id="{B83DB7FA-C357-BD44-B313-15295D394820}" type="slidenum">
              <a:rPr lang="en-US">
                <a:solidFill>
                  <a:prstClr val="black"/>
                </a:solidFill>
                <a:cs typeface="+mn-cs"/>
              </a:rPr>
              <a:pPr defTabSz="947044">
                <a:defRPr/>
              </a:pPr>
              <a:t>22</a:t>
            </a:fld>
            <a:endParaRPr lang="en-US">
              <a:solidFill>
                <a:prstClr val="black"/>
              </a:solidFill>
              <a:cs typeface="+mn-cs"/>
            </a:endParaRPr>
          </a:p>
        </p:txBody>
      </p:sp>
    </p:spTree>
    <p:extLst>
      <p:ext uri="{BB962C8B-B14F-4D97-AF65-F5344CB8AC3E}">
        <p14:creationId xmlns:p14="http://schemas.microsoft.com/office/powerpoint/2010/main" val="177489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ＭＳ Ｐゴシック" charset="0"/>
              </a:rPr>
              <a:t>Station Access - </a:t>
            </a:r>
            <a:r>
              <a:rPr lang="en-US" sz="1200" b="0" i="0" u="none" strike="noStrike" kern="1200" baseline="0" dirty="0">
                <a:solidFill>
                  <a:schemeClr val="tx1"/>
                </a:solidFill>
                <a:latin typeface="+mn-lt"/>
                <a:ea typeface="ＭＳ Ｐゴシック" charset="0"/>
                <a:cs typeface="ＭＳ Ｐゴシック" charset="0"/>
              </a:rPr>
              <a:t>Sound Transit uses a station access typology to describe existing and new stations based on access mode share and other access characteristics, including supportive transportation networks and station land use context.</a:t>
            </a:r>
          </a:p>
          <a:p>
            <a:endParaRPr lang="en-US" sz="1200" b="0" i="0" u="none" strike="noStrike" kern="1200" baseline="0" dirty="0">
              <a:solidFill>
                <a:schemeClr val="tx1"/>
              </a:solidFill>
              <a:latin typeface="+mn-lt"/>
              <a:ea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Segoe UI" panose="020B0502040204020203" pitchFamily="34" charset="0"/>
              </a:rPr>
              <a:t>Station access types are determined by the mode split. It should also be noted that we can have a current/future view of these types depending on the co-planning effort with the AHJs and, again, what their vision is for the station area. The access "characteristics" or options can shift, but this takes partnership and investments from AHJs as well as progressive visions around future mode splits. </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defTabSz="947044">
              <a:defRPr/>
            </a:pPr>
            <a:fld id="{B83DB7FA-C357-BD44-B313-15295D394820}" type="slidenum">
              <a:rPr lang="en-US">
                <a:solidFill>
                  <a:prstClr val="black"/>
                </a:solidFill>
                <a:cs typeface="+mn-cs"/>
              </a:rPr>
              <a:pPr defTabSz="947044">
                <a:defRPr/>
              </a:pPr>
              <a:t>23</a:t>
            </a:fld>
            <a:endParaRPr lang="en-US">
              <a:solidFill>
                <a:prstClr val="black"/>
              </a:solidFill>
              <a:cs typeface="+mn-cs"/>
            </a:endParaRPr>
          </a:p>
        </p:txBody>
      </p:sp>
    </p:spTree>
    <p:extLst>
      <p:ext uri="{BB962C8B-B14F-4D97-AF65-F5344CB8AC3E}">
        <p14:creationId xmlns:p14="http://schemas.microsoft.com/office/powerpoint/2010/main" val="2623890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fontAlgn="ctr">
              <a:buFont typeface="Arial" panose="020B0604020202020204" pitchFamily="34" charset="0"/>
              <a:buChar char="•"/>
            </a:pPr>
            <a:r>
              <a:rPr lang="en-US" sz="1200" b="0" i="0">
                <a:solidFill>
                  <a:schemeClr val="tx1"/>
                </a:solidFill>
              </a:rPr>
              <a:t>Support integration of community services</a:t>
            </a:r>
          </a:p>
          <a:p>
            <a:pPr marL="342900" indent="-342900" fontAlgn="ctr">
              <a:buFont typeface="Arial" panose="020B0604020202020204" pitchFamily="34" charset="0"/>
              <a:buChar char="•"/>
            </a:pPr>
            <a:r>
              <a:rPr lang="en-US" sz="1200" b="0" i="0">
                <a:solidFill>
                  <a:schemeClr val="tx1"/>
                </a:solidFill>
              </a:rPr>
              <a:t>Support opportunities for retail Support small businesses and living wage employment opportunities </a:t>
            </a:r>
          </a:p>
          <a:p>
            <a:pPr marL="342900" indent="-342900" fontAlgn="ctr">
              <a:buFont typeface="Arial" panose="020B0604020202020204" pitchFamily="34" charset="0"/>
              <a:buChar char="•"/>
            </a:pPr>
            <a:r>
              <a:rPr lang="en-US" sz="1200" b="0" i="0">
                <a:solidFill>
                  <a:schemeClr val="tx1"/>
                </a:solidFill>
              </a:rPr>
              <a:t>Right size parking requirements for developments in station areas</a:t>
            </a:r>
          </a:p>
          <a:p>
            <a:pPr marL="342900" indent="-342900" fontAlgn="ctr">
              <a:buFont typeface="Arial" panose="020B0604020202020204" pitchFamily="34" charset="0"/>
              <a:buChar char="•"/>
            </a:pPr>
            <a:endParaRPr lang="en-US" sz="1200" b="0" i="0">
              <a:solidFill>
                <a:schemeClr val="tx1"/>
              </a:solidFill>
            </a:endParaRPr>
          </a:p>
          <a:p>
            <a:endParaRPr lang="en-US"/>
          </a:p>
        </p:txBody>
      </p:sp>
      <p:sp>
        <p:nvSpPr>
          <p:cNvPr id="4" name="Slide Number Placeholder 3"/>
          <p:cNvSpPr>
            <a:spLocks noGrp="1"/>
          </p:cNvSpPr>
          <p:nvPr>
            <p:ph type="sldNum" sz="quarter" idx="10"/>
          </p:nvPr>
        </p:nvSpPr>
        <p:spPr/>
        <p:txBody>
          <a:bodyPr/>
          <a:lstStyle/>
          <a:p>
            <a:pPr>
              <a:defRPr/>
            </a:pPr>
            <a:fld id="{B83DB7FA-C357-BD44-B313-15295D394820}" type="slidenum">
              <a:rPr lang="en-US" smtClean="0"/>
              <a:pPr>
                <a:defRPr/>
              </a:pPr>
              <a:t>24</a:t>
            </a:fld>
            <a:endParaRPr lang="en-US"/>
          </a:p>
        </p:txBody>
      </p:sp>
    </p:spTree>
    <p:extLst>
      <p:ext uri="{BB962C8B-B14F-4D97-AF65-F5344CB8AC3E}">
        <p14:creationId xmlns:p14="http://schemas.microsoft.com/office/powerpoint/2010/main" val="2555264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defTabSz="947044">
              <a:defRPr/>
            </a:pPr>
            <a:fld id="{B83DB7FA-C357-BD44-B313-15295D394820}" type="slidenum">
              <a:rPr lang="en-US">
                <a:solidFill>
                  <a:prstClr val="black"/>
                </a:solidFill>
                <a:cs typeface="+mn-cs"/>
              </a:rPr>
              <a:pPr defTabSz="947044">
                <a:defRPr/>
              </a:pPr>
              <a:t>26</a:t>
            </a:fld>
            <a:endParaRPr lang="en-US">
              <a:solidFill>
                <a:prstClr val="black"/>
              </a:solidFill>
              <a:cs typeface="+mn-cs"/>
            </a:endParaRPr>
          </a:p>
        </p:txBody>
      </p:sp>
    </p:spTree>
    <p:extLst>
      <p:ext uri="{BB962C8B-B14F-4D97-AF65-F5344CB8AC3E}">
        <p14:creationId xmlns:p14="http://schemas.microsoft.com/office/powerpoint/2010/main" val="2794481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defTabSz="947044">
              <a:defRPr/>
            </a:pPr>
            <a:fld id="{B83DB7FA-C357-BD44-B313-15295D394820}" type="slidenum">
              <a:rPr lang="en-US">
                <a:solidFill>
                  <a:prstClr val="black"/>
                </a:solidFill>
                <a:cs typeface="+mn-cs"/>
              </a:rPr>
              <a:pPr defTabSz="947044">
                <a:defRPr/>
              </a:pPr>
              <a:t>27</a:t>
            </a:fld>
            <a:endParaRPr lang="en-US">
              <a:solidFill>
                <a:prstClr val="black"/>
              </a:solidFill>
              <a:cs typeface="+mn-cs"/>
            </a:endParaRPr>
          </a:p>
        </p:txBody>
      </p:sp>
    </p:spTree>
    <p:extLst>
      <p:ext uri="{BB962C8B-B14F-4D97-AF65-F5344CB8AC3E}">
        <p14:creationId xmlns:p14="http://schemas.microsoft.com/office/powerpoint/2010/main" val="2646913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defTabSz="947044">
              <a:defRPr/>
            </a:pPr>
            <a:fld id="{B83DB7FA-C357-BD44-B313-15295D394820}" type="slidenum">
              <a:rPr lang="en-US">
                <a:solidFill>
                  <a:prstClr val="black"/>
                </a:solidFill>
                <a:cs typeface="+mn-cs"/>
              </a:rPr>
              <a:pPr defTabSz="947044">
                <a:defRPr/>
              </a:pPr>
              <a:t>28</a:t>
            </a:fld>
            <a:endParaRPr lang="en-US">
              <a:solidFill>
                <a:prstClr val="black"/>
              </a:solidFill>
              <a:cs typeface="+mn-cs"/>
            </a:endParaRPr>
          </a:p>
        </p:txBody>
      </p:sp>
    </p:spTree>
    <p:extLst>
      <p:ext uri="{BB962C8B-B14F-4D97-AF65-F5344CB8AC3E}">
        <p14:creationId xmlns:p14="http://schemas.microsoft.com/office/powerpoint/2010/main" val="1380387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83DB7FA-C357-BD44-B313-15295D394820}" type="slidenum">
              <a:rPr lang="en-US" smtClean="0"/>
              <a:pPr>
                <a:defRPr/>
              </a:pPr>
              <a:t>5</a:t>
            </a:fld>
            <a:endParaRPr lang="en-US"/>
          </a:p>
        </p:txBody>
      </p:sp>
    </p:spTree>
    <p:extLst>
      <p:ext uri="{BB962C8B-B14F-4D97-AF65-F5344CB8AC3E}">
        <p14:creationId xmlns:p14="http://schemas.microsoft.com/office/powerpoint/2010/main" val="823795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defTabSz="947044">
              <a:defRPr/>
            </a:pPr>
            <a:fld id="{B83DB7FA-C357-BD44-B313-15295D394820}" type="slidenum">
              <a:rPr lang="en-US">
                <a:solidFill>
                  <a:prstClr val="black"/>
                </a:solidFill>
                <a:cs typeface="+mn-cs"/>
              </a:rPr>
              <a:pPr defTabSz="947044">
                <a:defRPr/>
              </a:pPr>
              <a:t>29</a:t>
            </a:fld>
            <a:endParaRPr lang="en-US">
              <a:solidFill>
                <a:prstClr val="black"/>
              </a:solidFill>
              <a:cs typeface="+mn-cs"/>
            </a:endParaRPr>
          </a:p>
        </p:txBody>
      </p:sp>
    </p:spTree>
    <p:extLst>
      <p:ext uri="{BB962C8B-B14F-4D97-AF65-F5344CB8AC3E}">
        <p14:creationId xmlns:p14="http://schemas.microsoft.com/office/powerpoint/2010/main" val="4023217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pPr>
              <a:defRPr/>
            </a:pPr>
            <a:fld id="{B83DB7FA-C357-BD44-B313-15295D394820}" type="slidenum">
              <a:rPr lang="en-US" smtClean="0"/>
              <a:pPr>
                <a:defRPr/>
              </a:pPr>
              <a:t>30</a:t>
            </a:fld>
            <a:endParaRPr lang="en-US"/>
          </a:p>
        </p:txBody>
      </p:sp>
    </p:spTree>
    <p:extLst>
      <p:ext uri="{BB962C8B-B14F-4D97-AF65-F5344CB8AC3E}">
        <p14:creationId xmlns:p14="http://schemas.microsoft.com/office/powerpoint/2010/main" val="1597685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a:defRPr/>
            </a:pPr>
            <a:fld id="{B83DB7FA-C357-BD44-B313-15295D394820}" type="slidenum">
              <a:rPr lang="en-US" smtClean="0"/>
              <a:pPr>
                <a:defRPr/>
              </a:pPr>
              <a:t>31</a:t>
            </a:fld>
            <a:endParaRPr lang="en-US"/>
          </a:p>
        </p:txBody>
      </p:sp>
    </p:spTree>
    <p:extLst>
      <p:ext uri="{BB962C8B-B14F-4D97-AF65-F5344CB8AC3E}">
        <p14:creationId xmlns:p14="http://schemas.microsoft.com/office/powerpoint/2010/main" val="341102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83DB7FA-C357-BD44-B313-15295D394820}" type="slidenum">
              <a:rPr lang="en-US" smtClean="0"/>
              <a:pPr>
                <a:defRPr/>
              </a:pPr>
              <a:t>6</a:t>
            </a:fld>
            <a:endParaRPr lang="en-US"/>
          </a:p>
        </p:txBody>
      </p:sp>
    </p:spTree>
    <p:extLst>
      <p:ext uri="{BB962C8B-B14F-4D97-AF65-F5344CB8AC3E}">
        <p14:creationId xmlns:p14="http://schemas.microsoft.com/office/powerpoint/2010/main" val="3124783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83DB7FA-C357-BD44-B313-15295D394820}" type="slidenum">
              <a:rPr lang="en-US" smtClean="0"/>
              <a:pPr>
                <a:defRPr/>
              </a:pPr>
              <a:t>7</a:t>
            </a:fld>
            <a:endParaRPr lang="en-US"/>
          </a:p>
        </p:txBody>
      </p:sp>
    </p:spTree>
    <p:extLst>
      <p:ext uri="{BB962C8B-B14F-4D97-AF65-F5344CB8AC3E}">
        <p14:creationId xmlns:p14="http://schemas.microsoft.com/office/powerpoint/2010/main" val="288869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83DB7FA-C357-BD44-B313-15295D394820}" type="slidenum">
              <a:rPr lang="en-US" smtClean="0"/>
              <a:pPr>
                <a:defRPr/>
              </a:pPr>
              <a:t>8</a:t>
            </a:fld>
            <a:endParaRPr lang="en-US"/>
          </a:p>
        </p:txBody>
      </p:sp>
    </p:spTree>
    <p:extLst>
      <p:ext uri="{BB962C8B-B14F-4D97-AF65-F5344CB8AC3E}">
        <p14:creationId xmlns:p14="http://schemas.microsoft.com/office/powerpoint/2010/main" val="3747273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ctr">
              <a:buFont typeface="Arial" panose="020B0604020202020204" pitchFamily="34" charset="0"/>
              <a:buNone/>
            </a:pPr>
            <a:r>
              <a:rPr lang="en-US" sz="1200" b="0" i="0">
                <a:solidFill>
                  <a:schemeClr val="tx1"/>
                </a:solidFill>
              </a:rPr>
              <a:t>Additional info:</a:t>
            </a:r>
          </a:p>
          <a:p>
            <a:pPr marL="342900" indent="-342900" fontAlgn="ctr">
              <a:buFont typeface="Arial" panose="020B0604020202020204" pitchFamily="34" charset="0"/>
              <a:buChar char="•"/>
            </a:pPr>
            <a:r>
              <a:rPr lang="en-US" sz="1200" b="0" i="0">
                <a:solidFill>
                  <a:schemeClr val="tx1"/>
                </a:solidFill>
              </a:rPr>
              <a:t>Leveraging practices and lessons learned from projects to date</a:t>
            </a:r>
          </a:p>
          <a:p>
            <a:pPr marL="342900" indent="-342900" fontAlgn="ctr">
              <a:buFont typeface="Arial" panose="020B0604020202020204" pitchFamily="34" charset="0"/>
              <a:buChar char="•"/>
            </a:pPr>
            <a:r>
              <a:rPr lang="en-US" sz="1200" b="0" i="0">
                <a:solidFill>
                  <a:schemeClr val="tx1"/>
                </a:solidFill>
              </a:rPr>
              <a:t>Visual tool to define expectations for Link</a:t>
            </a:r>
          </a:p>
          <a:p>
            <a:pPr marL="342900" indent="-342900" fontAlgn="ctr">
              <a:buFont typeface="Arial" panose="020B0604020202020204" pitchFamily="34" charset="0"/>
              <a:buChar char="•"/>
            </a:pPr>
            <a:r>
              <a:rPr lang="en-US" sz="1200" b="0" i="0">
                <a:solidFill>
                  <a:schemeClr val="tx1"/>
                </a:solidFill>
              </a:rPr>
              <a:t>Refers to other technical documents for details</a:t>
            </a:r>
          </a:p>
          <a:p>
            <a:pPr marL="342900" indent="-342900" fontAlgn="ctr">
              <a:buFont typeface="Arial" panose="020B0604020202020204" pitchFamily="34" charset="0"/>
              <a:buChar char="•"/>
            </a:pPr>
            <a:r>
              <a:rPr lang="en-US" sz="1200" b="0" i="0">
                <a:solidFill>
                  <a:schemeClr val="tx1"/>
                </a:solidFill>
              </a:rPr>
              <a:t>Clear description of standardized passenger experience</a:t>
            </a:r>
          </a:p>
          <a:p>
            <a:pPr marL="342900" indent="-342900" fontAlgn="ctr">
              <a:buFont typeface="Arial" panose="020B0604020202020204" pitchFamily="34" charset="0"/>
              <a:buChar char="•"/>
            </a:pPr>
            <a:r>
              <a:rPr lang="en-US" sz="1200" b="0" i="0">
                <a:solidFill>
                  <a:schemeClr val="tx1"/>
                </a:solidFill>
              </a:rPr>
              <a:t>Identifies opportunities for </a:t>
            </a:r>
            <a:r>
              <a:rPr lang="en-US" sz="1200" b="0" i="0" err="1">
                <a:solidFill>
                  <a:schemeClr val="tx1"/>
                </a:solidFill>
              </a:rPr>
              <a:t>placemaking</a:t>
            </a:r>
            <a:r>
              <a:rPr lang="en-US" sz="1200" b="0" i="0">
                <a:solidFill>
                  <a:schemeClr val="tx1"/>
                </a:solidFill>
              </a:rPr>
              <a:t> with color, art and some materials</a:t>
            </a:r>
          </a:p>
          <a:p>
            <a:pPr marL="342900" indent="-342900" fontAlgn="ctr">
              <a:buFont typeface="Arial" panose="020B0604020202020204" pitchFamily="34" charset="0"/>
              <a:buChar char="•"/>
            </a:pPr>
            <a:r>
              <a:rPr lang="en-US" sz="1200" b="0" i="0">
                <a:solidFill>
                  <a:schemeClr val="tx1"/>
                </a:solidFill>
              </a:rPr>
              <a:t>Documents requirements for wayfinding, fare paid zone, advertising locations, and retail </a:t>
            </a:r>
          </a:p>
          <a:p>
            <a:pPr marL="342900" indent="-342900" fontAlgn="ctr">
              <a:buFont typeface="Arial" panose="020B0604020202020204" pitchFamily="34" charset="0"/>
              <a:buChar char="•"/>
            </a:pPr>
            <a:r>
              <a:rPr lang="en-US" sz="1200" b="0" i="0">
                <a:solidFill>
                  <a:schemeClr val="tx1"/>
                </a:solidFill>
              </a:rPr>
              <a:t>Identifies strategies for facilitating maintenance for desired PX</a:t>
            </a:r>
          </a:p>
          <a:p>
            <a:pPr marL="342900" indent="-342900" fontAlgn="ctr">
              <a:buFont typeface="Arial" panose="020B0604020202020204" pitchFamily="34" charset="0"/>
              <a:buChar char="•"/>
            </a:pPr>
            <a:r>
              <a:rPr lang="en-US" sz="1200" b="0" i="0">
                <a:solidFill>
                  <a:schemeClr val="tx1"/>
                </a:solidFill>
              </a:rPr>
              <a:t>Describes principles to assist in working with partners</a:t>
            </a:r>
          </a:p>
          <a:p>
            <a:endParaRPr lang="en-US" baseline="0">
              <a:cs typeface="Calibri"/>
            </a:endParaRPr>
          </a:p>
          <a:p>
            <a:pPr marL="177571" indent="-177571">
              <a:buFont typeface="Arial" panose="020B0604020202020204" pitchFamily="34" charset="0"/>
              <a:buChar char="•"/>
            </a:pPr>
            <a:endParaRPr lang="en-US" baseline="0"/>
          </a:p>
          <a:p>
            <a:pPr marL="177571" indent="-177571">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a:defRPr/>
            </a:pPr>
            <a:fld id="{B83DB7FA-C357-BD44-B313-15295D394820}" type="slidenum">
              <a:rPr lang="en-US" smtClean="0"/>
              <a:pPr>
                <a:defRPr/>
              </a:pPr>
              <a:t>9</a:t>
            </a:fld>
            <a:endParaRPr lang="en-US"/>
          </a:p>
        </p:txBody>
      </p:sp>
    </p:spTree>
    <p:extLst>
      <p:ext uri="{BB962C8B-B14F-4D97-AF65-F5344CB8AC3E}">
        <p14:creationId xmlns:p14="http://schemas.microsoft.com/office/powerpoint/2010/main" val="1123855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Defining the passenger experience</a:t>
            </a:r>
          </a:p>
          <a:p>
            <a:r>
              <a:rPr lang="en-US" baseline="0"/>
              <a:t>Measurable items</a:t>
            </a:r>
          </a:p>
          <a:p>
            <a:r>
              <a:rPr lang="en-US" baseline="0"/>
              <a:t>Principles: Simple, seamless, intuitive</a:t>
            </a:r>
          </a:p>
          <a:p>
            <a:endParaRPr lang="en-US" baseline="0"/>
          </a:p>
        </p:txBody>
      </p:sp>
      <p:sp>
        <p:nvSpPr>
          <p:cNvPr id="4" name="Slide Number Placeholder 3"/>
          <p:cNvSpPr>
            <a:spLocks noGrp="1"/>
          </p:cNvSpPr>
          <p:nvPr>
            <p:ph type="sldNum" sz="quarter" idx="10"/>
          </p:nvPr>
        </p:nvSpPr>
        <p:spPr/>
        <p:txBody>
          <a:bodyPr/>
          <a:lstStyle/>
          <a:p>
            <a:fld id="{BD8DCA4C-88AC-42F2-9E63-02C9B21C3980}" type="slidenum">
              <a:rPr lang="en-US" smtClean="0"/>
              <a:t>12</a:t>
            </a:fld>
            <a:endParaRPr lang="en-US"/>
          </a:p>
        </p:txBody>
      </p:sp>
    </p:spTree>
    <p:extLst>
      <p:ext uri="{BB962C8B-B14F-4D97-AF65-F5344CB8AC3E}">
        <p14:creationId xmlns:p14="http://schemas.microsoft.com/office/powerpoint/2010/main" val="45416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a break down of characteristics of our passengers, which is based on research paper like from APTA and also based on observing the passengers in the Puget Sound area.  We included characteristics of each of the persona group in the Station Experience Design Manual.</a:t>
            </a:r>
          </a:p>
          <a:p>
            <a:endParaRPr lang="en-US"/>
          </a:p>
        </p:txBody>
      </p:sp>
      <p:sp>
        <p:nvSpPr>
          <p:cNvPr id="4" name="Slide Number Placeholder 3"/>
          <p:cNvSpPr>
            <a:spLocks noGrp="1"/>
          </p:cNvSpPr>
          <p:nvPr>
            <p:ph type="sldNum" sz="quarter" idx="10"/>
          </p:nvPr>
        </p:nvSpPr>
        <p:spPr/>
        <p:txBody>
          <a:bodyPr/>
          <a:lstStyle/>
          <a:p>
            <a:fld id="{BD8DCA4C-88AC-42F2-9E63-02C9B21C3980}" type="slidenum">
              <a:rPr lang="en-US" smtClean="0"/>
              <a:t>13</a:t>
            </a:fld>
            <a:endParaRPr lang="en-US"/>
          </a:p>
        </p:txBody>
      </p:sp>
    </p:spTree>
    <p:extLst>
      <p:ext uri="{BB962C8B-B14F-4D97-AF65-F5344CB8AC3E}">
        <p14:creationId xmlns:p14="http://schemas.microsoft.com/office/powerpoint/2010/main" val="1246587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t>
            </a:r>
            <a:r>
              <a:rPr lang="en-US" baseline="0"/>
              <a:t> passenger journey’s has an origin and destination.  And if they are choosing to journey on Link light rail, they will be interacting with our system starting from when they enter the station of their origin, and ending when they exit the station of their destination.  Though the journey on Link light rail system, we want to provide the experience of simple by provide a consistence sequence when they journey on Link, no matter if the station is at-grade, elevated or underground.</a:t>
            </a:r>
          </a:p>
          <a:p>
            <a:endParaRPr lang="en-US" baseline="0"/>
          </a:p>
          <a:p>
            <a:r>
              <a:rPr lang="en-US" baseline="0"/>
              <a:t> </a:t>
            </a:r>
            <a:endParaRPr lang="en-US"/>
          </a:p>
        </p:txBody>
      </p:sp>
      <p:sp>
        <p:nvSpPr>
          <p:cNvPr id="4" name="Slide Number Placeholder 3"/>
          <p:cNvSpPr>
            <a:spLocks noGrp="1"/>
          </p:cNvSpPr>
          <p:nvPr>
            <p:ph type="sldNum" sz="quarter" idx="10"/>
          </p:nvPr>
        </p:nvSpPr>
        <p:spPr/>
        <p:txBody>
          <a:bodyPr/>
          <a:lstStyle/>
          <a:p>
            <a:fld id="{BD8DCA4C-88AC-42F2-9E63-02C9B21C3980}" type="slidenum">
              <a:rPr lang="en-US" smtClean="0"/>
              <a:t>14</a:t>
            </a:fld>
            <a:endParaRPr lang="en-US"/>
          </a:p>
        </p:txBody>
      </p:sp>
    </p:spTree>
    <p:extLst>
      <p:ext uri="{BB962C8B-B14F-4D97-AF65-F5344CB8AC3E}">
        <p14:creationId xmlns:p14="http://schemas.microsoft.com/office/powerpoint/2010/main" val="3491863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Deck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B7CCAA-40A7-0B41-B4D5-F053BD9E30F2}"/>
              </a:ext>
            </a:extLst>
          </p:cNvPr>
          <p:cNvSpPr/>
          <p:nvPr userDrawn="1"/>
        </p:nvSpPr>
        <p:spPr>
          <a:xfrm>
            <a:off x="0" y="0"/>
            <a:ext cx="9144000" cy="5143500"/>
          </a:xfrm>
          <a:prstGeom prst="rect">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2177" y="4400550"/>
            <a:ext cx="2171699" cy="334108"/>
          </a:xfrm>
          <a:prstGeom prst="rect">
            <a:avLst/>
          </a:prstGeom>
        </p:spPr>
      </p:pic>
      <p:sp>
        <p:nvSpPr>
          <p:cNvPr id="9" name="Text Placeholder 2"/>
          <p:cNvSpPr>
            <a:spLocks noGrp="1"/>
          </p:cNvSpPr>
          <p:nvPr>
            <p:ph type="body" sz="quarter" idx="10" hasCustomPrompt="1"/>
          </p:nvPr>
        </p:nvSpPr>
        <p:spPr>
          <a:xfrm>
            <a:off x="886966" y="1123950"/>
            <a:ext cx="7723634" cy="792222"/>
          </a:xfrm>
          <a:prstGeom prst="rect">
            <a:avLst/>
          </a:prstGeom>
        </p:spPr>
        <p:txBody>
          <a:bodyPr/>
          <a:lstStyle>
            <a:lvl1pPr algn="r">
              <a:defRPr sz="4800" b="1" i="1" baseline="0">
                <a:solidFill>
                  <a:schemeClr val="bg1"/>
                </a:solidFill>
              </a:defRPr>
            </a:lvl1pPr>
            <a:lvl2pPr marL="0" indent="0">
              <a:buNone/>
              <a:defRPr b="1" i="1">
                <a:solidFill>
                  <a:srgbClr val="F4A331"/>
                </a:solidFill>
              </a:defRPr>
            </a:lvl2pPr>
            <a:lvl3pPr marL="457200" indent="-228600">
              <a:buFont typeface="Arial" charset="0"/>
              <a:buChar char="•"/>
              <a:defRPr sz="1800">
                <a:solidFill>
                  <a:srgbClr val="1F3051"/>
                </a:solidFill>
              </a:defRPr>
            </a:lvl3pPr>
          </a:lstStyle>
          <a:p>
            <a:pPr lvl="0"/>
            <a:r>
              <a:rPr lang="en-US"/>
              <a:t>Presentation title</a:t>
            </a:r>
          </a:p>
        </p:txBody>
      </p:sp>
      <p:sp>
        <p:nvSpPr>
          <p:cNvPr id="11" name="Text Placeholder 2">
            <a:extLst>
              <a:ext uri="{FF2B5EF4-FFF2-40B4-BE49-F238E27FC236}">
                <a16:creationId xmlns:a16="http://schemas.microsoft.com/office/drawing/2014/main" id="{9BEA3361-5263-9D4A-B711-6E797C300F83}"/>
              </a:ext>
            </a:extLst>
          </p:cNvPr>
          <p:cNvSpPr>
            <a:spLocks noGrp="1"/>
          </p:cNvSpPr>
          <p:nvPr>
            <p:ph type="body" sz="quarter" idx="11" hasCustomPrompt="1"/>
          </p:nvPr>
        </p:nvSpPr>
        <p:spPr>
          <a:xfrm>
            <a:off x="880242" y="2031627"/>
            <a:ext cx="7723634" cy="616323"/>
          </a:xfrm>
          <a:prstGeom prst="rect">
            <a:avLst/>
          </a:prstGeom>
        </p:spPr>
        <p:txBody>
          <a:bodyPr/>
          <a:lstStyle>
            <a:lvl1pPr algn="r">
              <a:defRPr sz="3200" b="0" i="1" baseline="0">
                <a:solidFill>
                  <a:schemeClr val="bg1"/>
                </a:solidFill>
              </a:defRPr>
            </a:lvl1pPr>
            <a:lvl2pPr marL="0" indent="0">
              <a:buNone/>
              <a:defRPr b="1" i="1">
                <a:solidFill>
                  <a:srgbClr val="F4A331"/>
                </a:solidFill>
              </a:defRPr>
            </a:lvl2pPr>
            <a:lvl3pPr marL="457200" indent="-228600">
              <a:buFont typeface="Arial" charset="0"/>
              <a:buChar char="•"/>
              <a:defRPr sz="1800">
                <a:solidFill>
                  <a:srgbClr val="1F3051"/>
                </a:solidFill>
              </a:defRPr>
            </a:lvl3pPr>
          </a:lstStyle>
          <a:p>
            <a:pPr lvl="0"/>
            <a:r>
              <a:rPr lang="en-US"/>
              <a:t>Subtitle</a:t>
            </a:r>
          </a:p>
        </p:txBody>
      </p:sp>
      <p:sp>
        <p:nvSpPr>
          <p:cNvPr id="15" name="Text Placeholder 2">
            <a:extLst>
              <a:ext uri="{FF2B5EF4-FFF2-40B4-BE49-F238E27FC236}">
                <a16:creationId xmlns:a16="http://schemas.microsoft.com/office/drawing/2014/main" id="{9EC95C49-C071-CF4C-A459-A2E8844A2975}"/>
              </a:ext>
            </a:extLst>
          </p:cNvPr>
          <p:cNvSpPr>
            <a:spLocks noGrp="1"/>
          </p:cNvSpPr>
          <p:nvPr>
            <p:ph type="body" sz="quarter" idx="12" hasCustomPrompt="1"/>
          </p:nvPr>
        </p:nvSpPr>
        <p:spPr>
          <a:xfrm>
            <a:off x="7288306" y="2724150"/>
            <a:ext cx="1315570" cy="405653"/>
          </a:xfrm>
          <a:prstGeom prst="rect">
            <a:avLst/>
          </a:prstGeom>
        </p:spPr>
        <p:txBody>
          <a:bodyPr/>
          <a:lstStyle>
            <a:lvl1pPr algn="r">
              <a:defRPr sz="2000" b="0" i="1" baseline="0">
                <a:solidFill>
                  <a:schemeClr val="bg1"/>
                </a:solidFill>
              </a:defRPr>
            </a:lvl1pPr>
            <a:lvl2pPr marL="0" indent="0">
              <a:buNone/>
              <a:defRPr b="1" i="1">
                <a:solidFill>
                  <a:srgbClr val="F4A331"/>
                </a:solidFill>
              </a:defRPr>
            </a:lvl2pPr>
            <a:lvl3pPr marL="457200" indent="-228600">
              <a:buFont typeface="Arial" charset="0"/>
              <a:buChar char="•"/>
              <a:defRPr sz="1800">
                <a:solidFill>
                  <a:srgbClr val="1F3051"/>
                </a:solidFill>
              </a:defRPr>
            </a:lvl3pPr>
          </a:lstStyle>
          <a:p>
            <a:pPr lvl="0"/>
            <a:r>
              <a:rPr lang="en-US"/>
              <a:t>12/05/18</a:t>
            </a:r>
          </a:p>
        </p:txBody>
      </p:sp>
    </p:spTree>
    <p:extLst>
      <p:ext uri="{BB962C8B-B14F-4D97-AF65-F5344CB8AC3E}">
        <p14:creationId xmlns:p14="http://schemas.microsoft.com/office/powerpoint/2010/main" val="2772014193"/>
      </p:ext>
    </p:extLst>
  </p:cSld>
  <p:clrMapOvr>
    <a:masterClrMapping/>
  </p:clrMapOvr>
  <p:extLst>
    <p:ext uri="{DCECCB84-F9BA-43D5-87BE-67443E8EF086}">
      <p15:sldGuideLst xmlns:p15="http://schemas.microsoft.com/office/powerpoint/2012/main">
        <p15:guide id="1" pos="5424">
          <p15:clr>
            <a:srgbClr val="FBAE40"/>
          </p15:clr>
        </p15:guide>
        <p15:guide id="2" orient="horz">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05A54E-680E-1945-A8BD-87683677F80E}"/>
              </a:ext>
            </a:extLst>
          </p:cNvPr>
          <p:cNvSpPr/>
          <p:nvPr userDrawn="1"/>
        </p:nvSpPr>
        <p:spPr>
          <a:xfrm>
            <a:off x="0" y="-6156"/>
            <a:ext cx="9144000" cy="5149655"/>
          </a:xfrm>
          <a:prstGeom prst="rect">
            <a:avLst/>
          </a:prstGeom>
          <a:solidFill>
            <a:srgbClr val="007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A5681DE3-9C13-7B45-913E-85AF6B8155C9}"/>
              </a:ext>
            </a:extLst>
          </p:cNvPr>
          <p:cNvSpPr>
            <a:spLocks noGrp="1"/>
          </p:cNvSpPr>
          <p:nvPr>
            <p:ph type="body" sz="quarter" idx="11" hasCustomPrompt="1"/>
          </p:nvPr>
        </p:nvSpPr>
        <p:spPr>
          <a:xfrm>
            <a:off x="609600" y="1581150"/>
            <a:ext cx="8153399" cy="838200"/>
          </a:xfrm>
          <a:prstGeom prst="rect">
            <a:avLst/>
          </a:prstGeom>
        </p:spPr>
        <p:txBody>
          <a:bodyPr/>
          <a:lstStyle>
            <a:lvl1pPr algn="ctr">
              <a:defRPr sz="4400" b="1" i="1">
                <a:solidFill>
                  <a:schemeClr val="bg1"/>
                </a:solidFill>
              </a:defRPr>
            </a:lvl1pPr>
            <a:lvl2pPr marL="0" indent="0">
              <a:buNone/>
              <a:defRPr b="1" i="1">
                <a:solidFill>
                  <a:srgbClr val="F4A331"/>
                </a:solidFill>
              </a:defRPr>
            </a:lvl2pPr>
            <a:lvl3pPr marL="457200" indent="-228600">
              <a:buFont typeface="Arial" charset="0"/>
              <a:buChar char="•"/>
              <a:defRPr sz="1800">
                <a:solidFill>
                  <a:srgbClr val="1F3051"/>
                </a:solidFill>
              </a:defRPr>
            </a:lvl3pPr>
          </a:lstStyle>
          <a:p>
            <a:pPr lvl="0"/>
            <a:r>
              <a:rPr lang="en-US"/>
              <a:t>Section title</a:t>
            </a:r>
          </a:p>
        </p:txBody>
      </p:sp>
    </p:spTree>
    <p:extLst>
      <p:ext uri="{BB962C8B-B14F-4D97-AF65-F5344CB8AC3E}">
        <p14:creationId xmlns:p14="http://schemas.microsoft.com/office/powerpoint/2010/main" val="4206304843"/>
      </p:ext>
    </p:extLst>
  </p:cSld>
  <p:clrMapOvr>
    <a:masterClrMapping/>
  </p:clrMapOvr>
  <p:extLst>
    <p:ext uri="{DCECCB84-F9BA-43D5-87BE-67443E8EF086}">
      <p15:sldGuideLst xmlns:p15="http://schemas.microsoft.com/office/powerpoint/2012/main">
        <p15:guide id="1" orient="horz" pos="18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ection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05A54E-680E-1945-A8BD-87683677F80E}"/>
              </a:ext>
            </a:extLst>
          </p:cNvPr>
          <p:cNvSpPr/>
          <p:nvPr userDrawn="1"/>
        </p:nvSpPr>
        <p:spPr>
          <a:xfrm>
            <a:off x="0" y="0"/>
            <a:ext cx="9144000" cy="5149655"/>
          </a:xfrm>
          <a:prstGeom prst="rect">
            <a:avLst/>
          </a:prstGeom>
          <a:solidFill>
            <a:srgbClr val="EF7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A5681DE3-9C13-7B45-913E-85AF6B8155C9}"/>
              </a:ext>
            </a:extLst>
          </p:cNvPr>
          <p:cNvSpPr>
            <a:spLocks noGrp="1"/>
          </p:cNvSpPr>
          <p:nvPr>
            <p:ph type="body" sz="quarter" idx="11" hasCustomPrompt="1"/>
          </p:nvPr>
        </p:nvSpPr>
        <p:spPr>
          <a:xfrm>
            <a:off x="609600" y="1581150"/>
            <a:ext cx="8153399" cy="838200"/>
          </a:xfrm>
          <a:prstGeom prst="rect">
            <a:avLst/>
          </a:prstGeom>
        </p:spPr>
        <p:txBody>
          <a:bodyPr/>
          <a:lstStyle>
            <a:lvl1pPr algn="ctr">
              <a:defRPr sz="4400" b="1" i="1">
                <a:solidFill>
                  <a:schemeClr val="bg1"/>
                </a:solidFill>
              </a:defRPr>
            </a:lvl1pPr>
            <a:lvl2pPr marL="0" indent="0">
              <a:buNone/>
              <a:defRPr b="1" i="1">
                <a:solidFill>
                  <a:srgbClr val="F4A331"/>
                </a:solidFill>
              </a:defRPr>
            </a:lvl2pPr>
            <a:lvl3pPr marL="457200" indent="-228600">
              <a:buFont typeface="Arial" charset="0"/>
              <a:buChar char="•"/>
              <a:defRPr sz="1800">
                <a:solidFill>
                  <a:srgbClr val="1F3051"/>
                </a:solidFill>
              </a:defRPr>
            </a:lvl3pPr>
          </a:lstStyle>
          <a:p>
            <a:pPr lvl="0"/>
            <a:r>
              <a:rPr lang="en-US"/>
              <a:t>Section title</a:t>
            </a:r>
          </a:p>
        </p:txBody>
      </p:sp>
    </p:spTree>
    <p:extLst>
      <p:ext uri="{BB962C8B-B14F-4D97-AF65-F5344CB8AC3E}">
        <p14:creationId xmlns:p14="http://schemas.microsoft.com/office/powerpoint/2010/main" val="40878358"/>
      </p:ext>
    </p:extLst>
  </p:cSld>
  <p:clrMapOvr>
    <a:masterClrMapping/>
  </p:clrMapOvr>
  <p:extLst>
    <p:ext uri="{DCECCB84-F9BA-43D5-87BE-67443E8EF086}">
      <p15:sldGuideLst xmlns:p15="http://schemas.microsoft.com/office/powerpoint/2012/main">
        <p15:guide id="1" orient="horz" pos="18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7006-0ADB-AC45-B594-99BFD5854326}"/>
              </a:ext>
            </a:extLst>
          </p:cNvPr>
          <p:cNvSpPr>
            <a:spLocks noGrp="1"/>
          </p:cNvSpPr>
          <p:nvPr>
            <p:ph type="title"/>
          </p:nvPr>
        </p:nvSpPr>
        <p:spPr>
          <a:xfrm>
            <a:off x="628650" y="274639"/>
            <a:ext cx="7886700" cy="620712"/>
          </a:xfrm>
          <a:prstGeom prst="rect">
            <a:avLst/>
          </a:prstGeom>
        </p:spPr>
        <p:txBody>
          <a:bodyPr/>
          <a:lstStyle>
            <a:lvl1pPr>
              <a:defRPr i="1">
                <a:solidFill>
                  <a:srgbClr val="007297"/>
                </a:solidFill>
              </a:defRPr>
            </a:lvl1pPr>
          </a:lstStyle>
          <a:p>
            <a:r>
              <a:rPr lang="en-US"/>
              <a:t>Click to edit Master title style</a:t>
            </a:r>
          </a:p>
        </p:txBody>
      </p:sp>
      <p:sp>
        <p:nvSpPr>
          <p:cNvPr id="4" name="Text Placeholder 3">
            <a:extLst>
              <a:ext uri="{FF2B5EF4-FFF2-40B4-BE49-F238E27FC236}">
                <a16:creationId xmlns:a16="http://schemas.microsoft.com/office/drawing/2014/main" id="{205277FA-A092-C143-8676-D73A96E84C37}"/>
              </a:ext>
            </a:extLst>
          </p:cNvPr>
          <p:cNvSpPr>
            <a:spLocks noGrp="1"/>
          </p:cNvSpPr>
          <p:nvPr>
            <p:ph type="body" sz="quarter" idx="10" hasCustomPrompt="1"/>
          </p:nvPr>
        </p:nvSpPr>
        <p:spPr>
          <a:xfrm>
            <a:off x="628650" y="1123950"/>
            <a:ext cx="7886700" cy="1676400"/>
          </a:xfrm>
          <a:prstGeom prst="rect">
            <a:avLst/>
          </a:prstGeom>
        </p:spPr>
        <p:txBody>
          <a:bodyPr/>
          <a:lstStyle>
            <a:lvl1pPr>
              <a:defRPr sz="2400" b="1" i="1">
                <a:solidFill>
                  <a:srgbClr val="EF7622"/>
                </a:solidFill>
              </a:defRPr>
            </a:lvl1pPr>
            <a:lvl2pPr marL="0" indent="0">
              <a:buFontTx/>
              <a:buNone/>
              <a:defRPr sz="2400" b="1" i="1">
                <a:solidFill>
                  <a:srgbClr val="EF7622"/>
                </a:solidFill>
              </a:defRPr>
            </a:lvl2pPr>
            <a:lvl3pPr marL="571500" indent="-342900">
              <a:buFont typeface="Arial" panose="020B0604020202020204" pitchFamily="34" charset="0"/>
              <a:buChar char="•"/>
              <a:defRPr/>
            </a:lvl3pPr>
          </a:lstStyle>
          <a:p>
            <a:pPr lvl="1"/>
            <a:r>
              <a:rPr lang="en-US"/>
              <a:t>Second level</a:t>
            </a:r>
          </a:p>
          <a:p>
            <a:pPr lvl="2"/>
            <a:r>
              <a:rPr lang="en-US"/>
              <a:t>Third level</a:t>
            </a:r>
          </a:p>
        </p:txBody>
      </p:sp>
      <p:sp>
        <p:nvSpPr>
          <p:cNvPr id="5" name="Rectangle 4">
            <a:extLst>
              <a:ext uri="{FF2B5EF4-FFF2-40B4-BE49-F238E27FC236}">
                <a16:creationId xmlns:a16="http://schemas.microsoft.com/office/drawing/2014/main" id="{8A7F7EA1-0B2E-D843-B233-B9ECBE713A73}"/>
              </a:ext>
            </a:extLst>
          </p:cNvPr>
          <p:cNvSpPr/>
          <p:nvPr userDrawn="1"/>
        </p:nvSpPr>
        <p:spPr>
          <a:xfrm>
            <a:off x="18011" y="4629150"/>
            <a:ext cx="9144000" cy="514350"/>
          </a:xfrm>
          <a:prstGeom prst="rect">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0FC4CE0-7B7E-8C4C-8408-00ECC37677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3800" y="4758104"/>
            <a:ext cx="1399472" cy="215303"/>
          </a:xfrm>
          <a:prstGeom prst="rect">
            <a:avLst/>
          </a:prstGeom>
        </p:spPr>
      </p:pic>
      <p:sp>
        <p:nvSpPr>
          <p:cNvPr id="7" name="TextBox 6">
            <a:extLst>
              <a:ext uri="{FF2B5EF4-FFF2-40B4-BE49-F238E27FC236}">
                <a16:creationId xmlns:a16="http://schemas.microsoft.com/office/drawing/2014/main" id="{4AD98672-932C-C741-A78D-0A59A48D49CB}"/>
              </a:ext>
            </a:extLst>
          </p:cNvPr>
          <p:cNvSpPr txBox="1"/>
          <p:nvPr userDrawn="1"/>
        </p:nvSpPr>
        <p:spPr>
          <a:xfrm>
            <a:off x="152400" y="4732436"/>
            <a:ext cx="838200" cy="276999"/>
          </a:xfrm>
          <a:prstGeom prst="rect">
            <a:avLst/>
          </a:prstGeom>
          <a:noFill/>
        </p:spPr>
        <p:txBody>
          <a:bodyPr wrap="square" rtlCol="0">
            <a:spAutoFit/>
          </a:bodyPr>
          <a:lstStyle/>
          <a:p>
            <a:fld id="{92EFBB39-EDAD-124B-90FA-D053390A9790}"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3809261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eck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B7CCAA-40A7-0B41-B4D5-F053BD9E30F2}"/>
              </a:ext>
            </a:extLst>
          </p:cNvPr>
          <p:cNvSpPr/>
          <p:nvPr userDrawn="1"/>
        </p:nvSpPr>
        <p:spPr>
          <a:xfrm>
            <a:off x="0" y="15586"/>
            <a:ext cx="9144000" cy="5143500"/>
          </a:xfrm>
          <a:prstGeom prst="rect">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5200" y="3105150"/>
            <a:ext cx="2237672" cy="344257"/>
          </a:xfrm>
          <a:prstGeom prst="rect">
            <a:avLst/>
          </a:prstGeom>
        </p:spPr>
      </p:pic>
      <p:grpSp>
        <p:nvGrpSpPr>
          <p:cNvPr id="7" name="Group 6">
            <a:extLst>
              <a:ext uri="{FF2B5EF4-FFF2-40B4-BE49-F238E27FC236}">
                <a16:creationId xmlns:a16="http://schemas.microsoft.com/office/drawing/2014/main" id="{1F8703F2-99DE-0A4B-BC3B-22E3878F64AC}"/>
              </a:ext>
            </a:extLst>
          </p:cNvPr>
          <p:cNvGrpSpPr/>
          <p:nvPr userDrawn="1"/>
        </p:nvGrpSpPr>
        <p:grpSpPr>
          <a:xfrm>
            <a:off x="4114800" y="4278966"/>
            <a:ext cx="1017856" cy="262217"/>
            <a:chOff x="3996753" y="2876550"/>
            <a:chExt cx="1032447" cy="265976"/>
          </a:xfrm>
        </p:grpSpPr>
        <p:pic>
          <p:nvPicPr>
            <p:cNvPr id="8" name="Picture 7">
              <a:extLst>
                <a:ext uri="{FF2B5EF4-FFF2-40B4-BE49-F238E27FC236}">
                  <a16:creationId xmlns:a16="http://schemas.microsoft.com/office/drawing/2014/main" id="{F6D23F00-E036-3C48-A822-26FBB74D4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6753" y="2876550"/>
              <a:ext cx="126538" cy="265976"/>
            </a:xfrm>
            <a:prstGeom prst="rect">
              <a:avLst/>
            </a:prstGeom>
          </p:spPr>
        </p:pic>
        <p:pic>
          <p:nvPicPr>
            <p:cNvPr id="10" name="Picture 9">
              <a:extLst>
                <a:ext uri="{FF2B5EF4-FFF2-40B4-BE49-F238E27FC236}">
                  <a16:creationId xmlns:a16="http://schemas.microsoft.com/office/drawing/2014/main" id="{21ED0D72-AA6D-A74A-B4B6-C348633AD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3838" y="2876550"/>
              <a:ext cx="265362" cy="265976"/>
            </a:xfrm>
            <a:prstGeom prst="rect">
              <a:avLst/>
            </a:prstGeom>
          </p:spPr>
        </p:pic>
        <p:pic>
          <p:nvPicPr>
            <p:cNvPr id="12" name="Picture 11">
              <a:extLst>
                <a:ext uri="{FF2B5EF4-FFF2-40B4-BE49-F238E27FC236}">
                  <a16:creationId xmlns:a16="http://schemas.microsoft.com/office/drawing/2014/main" id="{E4009748-328C-4846-9ED3-9D717E1205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6638" y="2876550"/>
              <a:ext cx="305902" cy="248162"/>
            </a:xfrm>
            <a:prstGeom prst="rect">
              <a:avLst/>
            </a:prstGeom>
          </p:spPr>
        </p:pic>
      </p:grpSp>
      <p:pic>
        <p:nvPicPr>
          <p:cNvPr id="4" name="Picture 3">
            <a:extLst>
              <a:ext uri="{FF2B5EF4-FFF2-40B4-BE49-F238E27FC236}">
                <a16:creationId xmlns:a16="http://schemas.microsoft.com/office/drawing/2014/main" id="{026EBF4E-5A9B-8845-A748-AA6EB9AA9291}"/>
              </a:ext>
            </a:extLst>
          </p:cNvPr>
          <p:cNvPicPr>
            <a:picLocks noChangeAspect="1"/>
          </p:cNvPicPr>
          <p:nvPr userDrawn="1"/>
        </p:nvPicPr>
        <p:blipFill>
          <a:blip r:embed="rId6"/>
          <a:stretch>
            <a:fillRect/>
          </a:stretch>
        </p:blipFill>
        <p:spPr>
          <a:xfrm>
            <a:off x="3242119" y="3805197"/>
            <a:ext cx="282699" cy="290552"/>
          </a:xfrm>
          <a:prstGeom prst="rect">
            <a:avLst/>
          </a:prstGeom>
        </p:spPr>
      </p:pic>
      <p:sp>
        <p:nvSpPr>
          <p:cNvPr id="13" name="TextBox 12">
            <a:extLst>
              <a:ext uri="{FF2B5EF4-FFF2-40B4-BE49-F238E27FC236}">
                <a16:creationId xmlns:a16="http://schemas.microsoft.com/office/drawing/2014/main" id="{4355028C-D9E5-FE4F-8D3F-2C370E7A20FF}"/>
              </a:ext>
            </a:extLst>
          </p:cNvPr>
          <p:cNvSpPr txBox="1"/>
          <p:nvPr userDrawn="1"/>
        </p:nvSpPr>
        <p:spPr>
          <a:xfrm>
            <a:off x="2590800" y="1428750"/>
            <a:ext cx="3733800" cy="584775"/>
          </a:xfrm>
          <a:prstGeom prst="rect">
            <a:avLst/>
          </a:prstGeom>
          <a:noFill/>
        </p:spPr>
        <p:txBody>
          <a:bodyPr wrap="square" rtlCol="0">
            <a:spAutoFit/>
          </a:bodyPr>
          <a:lstStyle/>
          <a:p>
            <a:pPr algn="ctr"/>
            <a:r>
              <a:rPr lang="en-US" sz="3200" i="1">
                <a:solidFill>
                  <a:schemeClr val="bg1"/>
                </a:solidFill>
              </a:rPr>
              <a:t>Thank you.</a:t>
            </a:r>
          </a:p>
        </p:txBody>
      </p:sp>
      <p:sp>
        <p:nvSpPr>
          <p:cNvPr id="5" name="TextBox 4">
            <a:extLst>
              <a:ext uri="{FF2B5EF4-FFF2-40B4-BE49-F238E27FC236}">
                <a16:creationId xmlns:a16="http://schemas.microsoft.com/office/drawing/2014/main" id="{71E325C8-82B6-C848-801B-A5A9471EAB41}"/>
              </a:ext>
            </a:extLst>
          </p:cNvPr>
          <p:cNvSpPr txBox="1"/>
          <p:nvPr userDrawn="1"/>
        </p:nvSpPr>
        <p:spPr>
          <a:xfrm>
            <a:off x="3551591" y="3719641"/>
            <a:ext cx="3200400" cy="461665"/>
          </a:xfrm>
          <a:prstGeom prst="rect">
            <a:avLst/>
          </a:prstGeom>
          <a:noFill/>
        </p:spPr>
        <p:txBody>
          <a:bodyPr wrap="square" rtlCol="0">
            <a:spAutoFit/>
          </a:bodyPr>
          <a:lstStyle/>
          <a:p>
            <a:r>
              <a:rPr lang="en-US" sz="2400" i="1" err="1">
                <a:solidFill>
                  <a:schemeClr val="bg1"/>
                </a:solidFill>
              </a:rPr>
              <a:t>soundtransit.org</a:t>
            </a:r>
            <a:endParaRPr lang="en-US" sz="2400" i="1">
              <a:solidFill>
                <a:schemeClr val="bg1"/>
              </a:solidFill>
            </a:endParaRPr>
          </a:p>
        </p:txBody>
      </p:sp>
    </p:spTree>
    <p:extLst>
      <p:ext uri="{BB962C8B-B14F-4D97-AF65-F5344CB8AC3E}">
        <p14:creationId xmlns:p14="http://schemas.microsoft.com/office/powerpoint/2010/main" val="825377000"/>
      </p:ext>
    </p:extLst>
  </p:cSld>
  <p:clrMapOvr>
    <a:masterClrMapping/>
  </p:clrMapOvr>
  <p:extLst>
    <p:ext uri="{DCECCB84-F9BA-43D5-87BE-67443E8EF086}">
      <p15:sldGuideLst xmlns:p15="http://schemas.microsoft.com/office/powerpoint/2012/main">
        <p15:guide id="1" pos="5424">
          <p15:clr>
            <a:srgbClr val="FBAE40"/>
          </p15:clr>
        </p15:guide>
        <p15:guide id="2" orient="horz">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218" r:id="rId1"/>
    <p:sldLayoutId id="2147485208" r:id="rId2"/>
    <p:sldLayoutId id="2147485214" r:id="rId3"/>
    <p:sldLayoutId id="2147485213" r:id="rId4"/>
    <p:sldLayoutId id="2147485207" r:id="rId5"/>
  </p:sldLayoutIdLst>
  <p:hf hdr="0" ftr="0" dt="0"/>
  <p:txStyles>
    <p:titleStyle>
      <a:lvl1pPr algn="l" rtl="0" eaLnBrk="1" fontAlgn="base" hangingPunct="1">
        <a:lnSpc>
          <a:spcPts val="3000"/>
        </a:lnSpc>
        <a:spcBef>
          <a:spcPct val="0"/>
        </a:spcBef>
        <a:spcAft>
          <a:spcPct val="0"/>
        </a:spcAft>
        <a:defRPr sz="3000" b="1" kern="1200" spc="50">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3000" b="1">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3000" b="1">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3000" b="1">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3000" b="1">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400" b="1">
          <a:solidFill>
            <a:schemeClr val="tx1"/>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400" b="1">
          <a:solidFill>
            <a:schemeClr val="tx1"/>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400" b="1">
          <a:solidFill>
            <a:schemeClr val="tx1"/>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400" b="1">
          <a:solidFill>
            <a:schemeClr val="tx1"/>
          </a:solidFill>
          <a:latin typeface="Arial" charset="0"/>
          <a:ea typeface="ＭＳ Ｐゴシック" charset="0"/>
          <a:cs typeface="ＭＳ Ｐゴシック" charset="0"/>
        </a:defRPr>
      </a:lvl9pPr>
    </p:titleStyle>
    <p:bodyStyle>
      <a:lvl1pPr marL="0" indent="0" algn="l" rtl="0" eaLnBrk="1" fontAlgn="base" hangingPunct="1">
        <a:spcBef>
          <a:spcPts val="300"/>
        </a:spcBef>
        <a:spcAft>
          <a:spcPct val="0"/>
        </a:spcAft>
        <a:buFontTx/>
        <a:buNone/>
        <a:defRPr sz="2000" kern="1200">
          <a:solidFill>
            <a:schemeClr val="tx1"/>
          </a:solidFill>
          <a:latin typeface="+mn-lt"/>
          <a:ea typeface="ＭＳ Ｐゴシック" charset="0"/>
          <a:cs typeface="ＭＳ Ｐゴシック" charset="0"/>
        </a:defRPr>
      </a:lvl1pPr>
      <a:lvl2pPr marL="228600" indent="-228600" algn="l" rtl="0" eaLnBrk="1" fontAlgn="base" hangingPunct="1">
        <a:spcBef>
          <a:spcPts val="3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2pPr>
      <a:lvl3pPr marL="457200" indent="-228600" algn="l" rtl="0" eaLnBrk="1" fontAlgn="base" hangingPunct="1">
        <a:spcBef>
          <a:spcPts val="3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0" indent="0" algn="l" rtl="0" eaLnBrk="1" fontAlgn="base" hangingPunct="1">
        <a:spcBef>
          <a:spcPts val="300"/>
        </a:spcBef>
        <a:spcAft>
          <a:spcPct val="0"/>
        </a:spcAft>
        <a:buFontTx/>
        <a:buNone/>
        <a:defRPr sz="1800" kern="1200">
          <a:solidFill>
            <a:schemeClr val="tx1"/>
          </a:solidFill>
          <a:latin typeface="+mn-lt"/>
          <a:ea typeface="ＭＳ Ｐゴシック" charset="0"/>
          <a:cs typeface="+mn-cs"/>
        </a:defRPr>
      </a:lvl4pPr>
      <a:lvl5pPr marL="228600" indent="-228600" algn="l" rtl="0" eaLnBrk="1" fontAlgn="base" hangingPunct="1">
        <a:spcBef>
          <a:spcPts val="3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userDrawn="1">
          <p15:clr>
            <a:srgbClr val="F26B43"/>
          </p15:clr>
        </p15:guide>
        <p15:guide id="2" userDrawn="1">
          <p15:clr>
            <a:srgbClr val="F26B43"/>
          </p15:clr>
        </p15:guide>
        <p15:guide id="3" pos="5760" userDrawn="1">
          <p15:clr>
            <a:srgbClr val="F26B43"/>
          </p15:clr>
        </p15:guide>
        <p15:guide id="4" orient="horz" pos="3240" userDrawn="1">
          <p15:clr>
            <a:srgbClr val="F26B43"/>
          </p15:clr>
        </p15:guide>
        <p15:guide id="5" orient="horz" pos="564" userDrawn="1">
          <p15:clr>
            <a:srgbClr val="F26B43"/>
          </p15:clr>
        </p15:guide>
        <p15:guide id="6" pos="14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0358A85F-C130-FC46-9F1C-FC4420C9EC84}"/>
              </a:ext>
            </a:extLst>
          </p:cNvPr>
          <p:cNvSpPr>
            <a:spLocks noGrp="1"/>
          </p:cNvSpPr>
          <p:nvPr>
            <p:ph type="body" sz="quarter" idx="10"/>
          </p:nvPr>
        </p:nvSpPr>
        <p:spPr>
          <a:xfrm>
            <a:off x="886966" y="727838"/>
            <a:ext cx="7723634" cy="1996311"/>
          </a:xfrm>
        </p:spPr>
        <p:txBody>
          <a:bodyPr lIns="91440" tIns="45720" rIns="91440" bIns="45720" anchor="t"/>
          <a:lstStyle/>
          <a:p>
            <a:r>
              <a:rPr lang="en-US">
                <a:ea typeface="ＭＳ Ｐゴシック"/>
              </a:rPr>
              <a:t>Station Experience Design Guidelines</a:t>
            </a:r>
          </a:p>
        </p:txBody>
      </p:sp>
      <p:sp>
        <p:nvSpPr>
          <p:cNvPr id="7" name="Text Placeholder 3">
            <a:extLst>
              <a:ext uri="{FF2B5EF4-FFF2-40B4-BE49-F238E27FC236}">
                <a16:creationId xmlns:a16="http://schemas.microsoft.com/office/drawing/2014/main" id="{6F864C42-DB70-F347-8A8D-E2FE012381DD}"/>
              </a:ext>
            </a:extLst>
          </p:cNvPr>
          <p:cNvSpPr>
            <a:spLocks noGrp="1"/>
          </p:cNvSpPr>
          <p:nvPr>
            <p:ph type="body" sz="quarter" idx="12"/>
          </p:nvPr>
        </p:nvSpPr>
        <p:spPr>
          <a:xfrm>
            <a:off x="4619195" y="3032311"/>
            <a:ext cx="3992403" cy="405653"/>
          </a:xfrm>
        </p:spPr>
        <p:txBody>
          <a:bodyPr lIns="91440" tIns="45720" rIns="91440" bIns="45720" anchor="t"/>
          <a:lstStyle/>
          <a:p>
            <a:r>
              <a:rPr lang="en-US" dirty="0"/>
              <a:t>11/2/2023</a:t>
            </a:r>
          </a:p>
        </p:txBody>
      </p:sp>
      <p:sp>
        <p:nvSpPr>
          <p:cNvPr id="8" name="Text Placeholder 2"/>
          <p:cNvSpPr>
            <a:spLocks noGrp="1"/>
          </p:cNvSpPr>
          <p:nvPr>
            <p:ph type="body" sz="quarter" idx="11"/>
          </p:nvPr>
        </p:nvSpPr>
        <p:spPr>
          <a:xfrm>
            <a:off x="880242" y="2415987"/>
            <a:ext cx="7723634" cy="616323"/>
          </a:xfrm>
        </p:spPr>
        <p:txBody>
          <a:bodyPr lIns="91440" tIns="45720" rIns="91440" bIns="45720" anchor="t"/>
          <a:lstStyle/>
          <a:p>
            <a:r>
              <a:rPr lang="en-US">
                <a:ea typeface="ＭＳ Ｐゴシック"/>
              </a:rPr>
              <a:t>SDC Briefing</a:t>
            </a:r>
            <a:endParaRPr lang="en-US"/>
          </a:p>
        </p:txBody>
      </p:sp>
    </p:spTree>
    <p:extLst>
      <p:ext uri="{BB962C8B-B14F-4D97-AF65-F5344CB8AC3E}">
        <p14:creationId xmlns:p14="http://schemas.microsoft.com/office/powerpoint/2010/main" val="639697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Considerations &amp; Lessons Learned</a:t>
            </a:r>
          </a:p>
        </p:txBody>
      </p:sp>
      <p:sp>
        <p:nvSpPr>
          <p:cNvPr id="3" name="Text Placeholder 2"/>
          <p:cNvSpPr>
            <a:spLocks noGrp="1"/>
          </p:cNvSpPr>
          <p:nvPr>
            <p:ph type="body" sz="quarter" idx="10"/>
          </p:nvPr>
        </p:nvSpPr>
        <p:spPr>
          <a:xfrm>
            <a:off x="628650" y="935852"/>
            <a:ext cx="7886700" cy="3998098"/>
          </a:xfrm>
        </p:spPr>
        <p:txBody>
          <a:bodyPr lIns="91440" tIns="45720" rIns="91440" bIns="45720" anchor="t"/>
          <a:lstStyle/>
          <a:p>
            <a:r>
              <a:rPr lang="en-US" dirty="0"/>
              <a:t>Controlling costs through:</a:t>
            </a:r>
          </a:p>
          <a:p>
            <a:pPr marL="342900" indent="-342900" fontAlgn="ctr">
              <a:buFont typeface="Arial" panose="020B0604020202020204" pitchFamily="34" charset="0"/>
              <a:buChar char="•"/>
            </a:pPr>
            <a:r>
              <a:rPr lang="en-US" sz="2000" b="0" i="0" dirty="0">
                <a:solidFill>
                  <a:schemeClr val="tx1"/>
                </a:solidFill>
              </a:rPr>
              <a:t>Standardized passenger experience</a:t>
            </a:r>
          </a:p>
          <a:p>
            <a:pPr marL="342900" indent="-342900" fontAlgn="ctr">
              <a:buFont typeface="Arial" panose="020B0604020202020204" pitchFamily="34" charset="0"/>
              <a:buChar char="•"/>
            </a:pPr>
            <a:r>
              <a:rPr lang="en-US" sz="2000" b="0" i="0" dirty="0">
                <a:solidFill>
                  <a:schemeClr val="tx1"/>
                </a:solidFill>
              </a:rPr>
              <a:t>Clear expectations in design for passengers</a:t>
            </a:r>
          </a:p>
          <a:p>
            <a:pPr marL="342900" indent="-342900" fontAlgn="ctr">
              <a:buFont typeface="Arial" panose="020B0604020202020204" pitchFamily="34" charset="0"/>
              <a:buChar char="•"/>
            </a:pPr>
            <a:r>
              <a:rPr lang="en-US" sz="2000" b="0" i="0" dirty="0">
                <a:solidFill>
                  <a:schemeClr val="tx1"/>
                </a:solidFill>
              </a:rPr>
              <a:t>Realms of responsibility and guidance for station areas</a:t>
            </a:r>
          </a:p>
          <a:p>
            <a:pPr marL="342900" indent="-342900" fontAlgn="ctr">
              <a:buFont typeface="Arial" panose="020B0604020202020204" pitchFamily="34" charset="0"/>
              <a:buChar char="•"/>
            </a:pPr>
            <a:r>
              <a:rPr lang="en-US" sz="2000" b="0" i="0" dirty="0">
                <a:solidFill>
                  <a:schemeClr val="tx1"/>
                </a:solidFill>
              </a:rPr>
              <a:t>Investment framework for station access</a:t>
            </a:r>
          </a:p>
          <a:p>
            <a:pPr marL="342900" indent="-342900" fontAlgn="ctr">
              <a:buFont typeface="Arial" panose="020B0604020202020204" pitchFamily="34" charset="0"/>
              <a:buChar char="•"/>
            </a:pPr>
            <a:endParaRPr lang="en-US" sz="2000" b="0" i="0" dirty="0">
              <a:solidFill>
                <a:schemeClr val="tx1"/>
              </a:solidFill>
            </a:endParaRPr>
          </a:p>
          <a:p>
            <a:pPr fontAlgn="ctr"/>
            <a:r>
              <a:rPr lang="en-US" dirty="0">
                <a:ea typeface="ＭＳ Ｐゴシック"/>
              </a:rPr>
              <a:t>Lessons Learned:</a:t>
            </a:r>
          </a:p>
          <a:p>
            <a:pPr marL="342900" indent="-342900">
              <a:buFont typeface="Arial,Sans-Serif" panose="020B0604020202020204" pitchFamily="34" charset="0"/>
              <a:buChar char="•"/>
            </a:pPr>
            <a:r>
              <a:rPr lang="en-US" sz="2000" b="0" i="0" dirty="0">
                <a:solidFill>
                  <a:schemeClr val="tx1"/>
                </a:solidFill>
                <a:ea typeface="+mn-lt"/>
                <a:cs typeface="+mn-lt"/>
              </a:rPr>
              <a:t>Lessons learned from previous ST work combined with best practices gathered from peer agencies are incorporated into the SEDG</a:t>
            </a:r>
            <a:endParaRPr lang="en-US" sz="2000" b="0" i="0" dirty="0">
              <a:solidFill>
                <a:schemeClr val="tx1"/>
              </a:solidFill>
            </a:endParaRPr>
          </a:p>
        </p:txBody>
      </p:sp>
    </p:spTree>
    <p:extLst>
      <p:ext uri="{BB962C8B-B14F-4D97-AF65-F5344CB8AC3E}">
        <p14:creationId xmlns:p14="http://schemas.microsoft.com/office/powerpoint/2010/main" val="1892729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a:t>Passenger Experience Design Principles </a:t>
            </a:r>
          </a:p>
        </p:txBody>
      </p:sp>
    </p:spTree>
    <p:extLst>
      <p:ext uri="{BB962C8B-B14F-4D97-AF65-F5344CB8AC3E}">
        <p14:creationId xmlns:p14="http://schemas.microsoft.com/office/powerpoint/2010/main" val="3477962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FF1D60-A238-DA92-BEEC-0609411E3BE7}"/>
              </a:ext>
            </a:extLst>
          </p:cNvPr>
          <p:cNvPicPr>
            <a:picLocks noChangeAspect="1"/>
          </p:cNvPicPr>
          <p:nvPr/>
        </p:nvPicPr>
        <p:blipFill>
          <a:blip r:embed="rId3"/>
          <a:stretch>
            <a:fillRect/>
          </a:stretch>
        </p:blipFill>
        <p:spPr>
          <a:xfrm>
            <a:off x="4365612" y="895351"/>
            <a:ext cx="4778388" cy="3559368"/>
          </a:xfrm>
          <a:prstGeom prst="rect">
            <a:avLst/>
          </a:prstGeom>
        </p:spPr>
      </p:pic>
      <p:sp>
        <p:nvSpPr>
          <p:cNvPr id="2" name="Title 1"/>
          <p:cNvSpPr>
            <a:spLocks noGrp="1"/>
          </p:cNvSpPr>
          <p:nvPr>
            <p:ph type="title"/>
          </p:nvPr>
        </p:nvSpPr>
        <p:spPr/>
        <p:txBody>
          <a:bodyPr/>
          <a:lstStyle/>
          <a:p>
            <a:r>
              <a:rPr lang="en-US"/>
              <a:t>Passenger Experience defined</a:t>
            </a:r>
          </a:p>
        </p:txBody>
      </p:sp>
      <p:sp>
        <p:nvSpPr>
          <p:cNvPr id="3" name="Text Placeholder 2"/>
          <p:cNvSpPr>
            <a:spLocks noGrp="1"/>
          </p:cNvSpPr>
          <p:nvPr>
            <p:ph type="body" sz="quarter" idx="10"/>
          </p:nvPr>
        </p:nvSpPr>
        <p:spPr>
          <a:xfrm>
            <a:off x="678657" y="971550"/>
            <a:ext cx="3686955" cy="3302110"/>
          </a:xfrm>
        </p:spPr>
        <p:txBody>
          <a:bodyPr lIns="91440" tIns="45720" rIns="91440" bIns="45720" anchor="t"/>
          <a:lstStyle/>
          <a:p>
            <a:r>
              <a:rPr lang="en-US" dirty="0">
                <a:ea typeface="ＭＳ Ｐゴシック"/>
              </a:rPr>
              <a:t>Measurable Passenger Experience Aspects</a:t>
            </a:r>
          </a:p>
          <a:p>
            <a:pPr marL="342900" indent="-342900">
              <a:buFont typeface="Arial" panose="020B0604020202020204" pitchFamily="34" charset="0"/>
              <a:buChar char="•"/>
            </a:pPr>
            <a:r>
              <a:rPr lang="en-US" sz="2000" b="0" i="0" dirty="0">
                <a:solidFill>
                  <a:schemeClr val="tx2"/>
                </a:solidFill>
                <a:ea typeface="ＭＳ Ｐゴシック"/>
              </a:rPr>
              <a:t>Dependable, Safe, Available, Clean and Informed</a:t>
            </a:r>
          </a:p>
          <a:p>
            <a:r>
              <a:rPr lang="en-US" dirty="0">
                <a:ea typeface="ＭＳ Ｐゴシック"/>
              </a:rPr>
              <a:t>Principles of Passenger Experience</a:t>
            </a:r>
          </a:p>
          <a:p>
            <a:pPr marL="342900" indent="-342900">
              <a:buFont typeface="Arial" panose="020B0604020202020204" pitchFamily="34" charset="0"/>
              <a:buChar char="•"/>
            </a:pPr>
            <a:r>
              <a:rPr lang="en-US" sz="2000" b="0" i="0" dirty="0">
                <a:solidFill>
                  <a:schemeClr val="tx2"/>
                </a:solidFill>
                <a:ea typeface="ＭＳ Ｐゴシック"/>
              </a:rPr>
              <a:t>Simple, Seamless, Intuitive and Resilient</a:t>
            </a:r>
            <a:endParaRPr lang="en-US" dirty="0">
              <a:solidFill>
                <a:schemeClr val="tx2"/>
              </a:solidFill>
              <a:ea typeface="ＭＳ Ｐゴシック"/>
            </a:endParaRPr>
          </a:p>
        </p:txBody>
      </p:sp>
    </p:spTree>
    <p:extLst>
      <p:ext uri="{BB962C8B-B14F-4D97-AF65-F5344CB8AC3E}">
        <p14:creationId xmlns:p14="http://schemas.microsoft.com/office/powerpoint/2010/main" val="3344163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Passenger Characteristics</a:t>
            </a:r>
          </a:p>
        </p:txBody>
      </p:sp>
      <p:pic>
        <p:nvPicPr>
          <p:cNvPr id="4" name="Picture 3"/>
          <p:cNvPicPr>
            <a:picLocks noChangeAspect="1"/>
          </p:cNvPicPr>
          <p:nvPr/>
        </p:nvPicPr>
        <p:blipFill rotWithShape="1">
          <a:blip r:embed="rId3"/>
          <a:srcRect t="9803"/>
          <a:stretch/>
        </p:blipFill>
        <p:spPr>
          <a:xfrm>
            <a:off x="1371600" y="1347846"/>
            <a:ext cx="6807981" cy="3182942"/>
          </a:xfrm>
          <a:prstGeom prst="rect">
            <a:avLst/>
          </a:prstGeom>
        </p:spPr>
      </p:pic>
      <p:sp>
        <p:nvSpPr>
          <p:cNvPr id="5" name="Text Placeholder 2"/>
          <p:cNvSpPr txBox="1">
            <a:spLocks/>
          </p:cNvSpPr>
          <p:nvPr/>
        </p:nvSpPr>
        <p:spPr>
          <a:xfrm>
            <a:off x="678657" y="754080"/>
            <a:ext cx="5722143" cy="3302110"/>
          </a:xfrm>
          <a:prstGeom prst="rect">
            <a:avLst/>
          </a:prstGeom>
        </p:spPr>
        <p:txBody>
          <a:bodyPr/>
          <a:lstStyle>
            <a:lvl1pPr marL="0" indent="0" algn="l" rtl="0" eaLnBrk="1" fontAlgn="base" hangingPunct="1">
              <a:spcBef>
                <a:spcPts val="300"/>
              </a:spcBef>
              <a:spcAft>
                <a:spcPct val="0"/>
              </a:spcAft>
              <a:buFontTx/>
              <a:buNone/>
              <a:defRPr sz="2400" b="1" i="1" kern="1200">
                <a:solidFill>
                  <a:srgbClr val="EF7622"/>
                </a:solidFill>
                <a:latin typeface="+mn-lt"/>
                <a:ea typeface="ＭＳ Ｐゴシック" charset="0"/>
                <a:cs typeface="ＭＳ Ｐゴシック" charset="0"/>
              </a:defRPr>
            </a:lvl1pPr>
            <a:lvl2pPr marL="0" indent="0" algn="l" rtl="0" eaLnBrk="1" fontAlgn="base" hangingPunct="1">
              <a:spcBef>
                <a:spcPts val="300"/>
              </a:spcBef>
              <a:spcAft>
                <a:spcPct val="0"/>
              </a:spcAft>
              <a:buFontTx/>
              <a:buNone/>
              <a:defRPr sz="2400" b="1" i="1" kern="1200">
                <a:solidFill>
                  <a:srgbClr val="EF7622"/>
                </a:solidFill>
                <a:latin typeface="+mn-lt"/>
                <a:ea typeface="ＭＳ Ｐゴシック" charset="0"/>
                <a:cs typeface="+mn-cs"/>
              </a:defRPr>
            </a:lvl2pPr>
            <a:lvl3pPr marL="571500" indent="-342900" algn="l" rtl="0" eaLnBrk="1" fontAlgn="base" hangingPunct="1">
              <a:spcBef>
                <a:spcPts val="3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0" indent="0" algn="l" rtl="0" eaLnBrk="1" fontAlgn="base" hangingPunct="1">
              <a:spcBef>
                <a:spcPts val="300"/>
              </a:spcBef>
              <a:spcAft>
                <a:spcPct val="0"/>
              </a:spcAft>
              <a:buFontTx/>
              <a:buNone/>
              <a:defRPr sz="1800" kern="1200">
                <a:solidFill>
                  <a:schemeClr val="tx1"/>
                </a:solidFill>
                <a:latin typeface="+mn-lt"/>
                <a:ea typeface="ＭＳ Ｐゴシック" charset="0"/>
                <a:cs typeface="+mn-cs"/>
              </a:defRPr>
            </a:lvl4pPr>
            <a:lvl5pPr marL="228600" indent="-228600" algn="l" rtl="0" eaLnBrk="1" fontAlgn="base" hangingPunct="1">
              <a:spcBef>
                <a:spcPts val="3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Designing for Passenger Needs</a:t>
            </a:r>
          </a:p>
        </p:txBody>
      </p:sp>
    </p:spTree>
    <p:extLst>
      <p:ext uri="{BB962C8B-B14F-4D97-AF65-F5344CB8AC3E}">
        <p14:creationId xmlns:p14="http://schemas.microsoft.com/office/powerpoint/2010/main" val="3007271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Passenger journey sequence on Link</a:t>
            </a:r>
          </a:p>
        </p:txBody>
      </p:sp>
      <p:pic>
        <p:nvPicPr>
          <p:cNvPr id="4" name="Picture 3"/>
          <p:cNvPicPr>
            <a:picLocks noChangeAspect="1"/>
          </p:cNvPicPr>
          <p:nvPr/>
        </p:nvPicPr>
        <p:blipFill>
          <a:blip r:embed="rId3"/>
          <a:stretch>
            <a:fillRect/>
          </a:stretch>
        </p:blipFill>
        <p:spPr>
          <a:xfrm>
            <a:off x="685798" y="872488"/>
            <a:ext cx="8289758" cy="3769838"/>
          </a:xfrm>
          <a:prstGeom prst="rect">
            <a:avLst/>
          </a:prstGeom>
        </p:spPr>
      </p:pic>
    </p:spTree>
    <p:extLst>
      <p:ext uri="{BB962C8B-B14F-4D97-AF65-F5344CB8AC3E}">
        <p14:creationId xmlns:p14="http://schemas.microsoft.com/office/powerpoint/2010/main" val="896117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a:t>Link Station Design Principles</a:t>
            </a:r>
          </a:p>
        </p:txBody>
      </p:sp>
    </p:spTree>
    <p:extLst>
      <p:ext uri="{BB962C8B-B14F-4D97-AF65-F5344CB8AC3E}">
        <p14:creationId xmlns:p14="http://schemas.microsoft.com/office/powerpoint/2010/main" val="3218913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Station Standardization</a:t>
            </a:r>
          </a:p>
        </p:txBody>
      </p:sp>
      <p:sp>
        <p:nvSpPr>
          <p:cNvPr id="3" name="Text Placeholder 2"/>
          <p:cNvSpPr>
            <a:spLocks noGrp="1"/>
          </p:cNvSpPr>
          <p:nvPr>
            <p:ph type="body" sz="quarter" idx="10"/>
          </p:nvPr>
        </p:nvSpPr>
        <p:spPr>
          <a:xfrm>
            <a:off x="628650" y="935852"/>
            <a:ext cx="8315751" cy="3998098"/>
          </a:xfrm>
        </p:spPr>
        <p:txBody>
          <a:bodyPr lIns="91440" tIns="45720" rIns="91440" bIns="45720" anchor="t"/>
          <a:lstStyle/>
          <a:p>
            <a:r>
              <a:rPr lang="en-US">
                <a:ea typeface="ＭＳ Ｐゴシック"/>
              </a:rPr>
              <a:t>Consistency in</a:t>
            </a:r>
          </a:p>
          <a:p>
            <a:pPr marL="342900" indent="-342900" fontAlgn="ctr">
              <a:buFont typeface="Arial" panose="020B0604020202020204" pitchFamily="34" charset="0"/>
              <a:buChar char="•"/>
            </a:pPr>
            <a:r>
              <a:rPr lang="en-US" sz="2000" b="0" i="0">
                <a:solidFill>
                  <a:schemeClr val="tx1"/>
                </a:solidFill>
                <a:ea typeface="ＭＳ Ｐゴシック"/>
              </a:rPr>
              <a:t>Ticketing areas</a:t>
            </a:r>
          </a:p>
          <a:p>
            <a:pPr marL="342900" indent="-342900" fontAlgn="ctr">
              <a:buFont typeface="Arial" panose="020B0604020202020204" pitchFamily="34" charset="0"/>
              <a:buChar char="•"/>
            </a:pPr>
            <a:r>
              <a:rPr lang="en-US" sz="2000" b="0" i="0">
                <a:solidFill>
                  <a:schemeClr val="tx1"/>
                </a:solidFill>
                <a:ea typeface="ＭＳ Ｐゴシック"/>
              </a:rPr>
              <a:t>All elements of vertical circulation (public stairs, escalator finishes and enclosure, elevator shaft, elevator cab finishes)</a:t>
            </a:r>
          </a:p>
          <a:p>
            <a:pPr marL="342900" indent="-342900" fontAlgn="ctr">
              <a:buFont typeface="Arial" panose="020B0604020202020204" pitchFamily="34" charset="0"/>
              <a:buChar char="•"/>
            </a:pPr>
            <a:r>
              <a:rPr lang="en-US" sz="2000" b="0" i="0">
                <a:solidFill>
                  <a:schemeClr val="tx1"/>
                </a:solidFill>
                <a:ea typeface="ＭＳ Ｐゴシック"/>
              </a:rPr>
              <a:t>Canopy design</a:t>
            </a:r>
          </a:p>
          <a:p>
            <a:pPr marL="342900" indent="-342900" fontAlgn="ctr">
              <a:buFont typeface="Arial" panose="020B0604020202020204" pitchFamily="34" charset="0"/>
              <a:buChar char="•"/>
            </a:pPr>
            <a:r>
              <a:rPr lang="en-US" sz="2000" b="0" i="0">
                <a:solidFill>
                  <a:schemeClr val="tx1"/>
                </a:solidFill>
                <a:ea typeface="ＭＳ Ｐゴシック"/>
              </a:rPr>
              <a:t>Lighting type and location</a:t>
            </a:r>
          </a:p>
          <a:p>
            <a:pPr marL="342900" indent="-342900" fontAlgn="ctr">
              <a:buFont typeface="Arial" panose="020B0604020202020204" pitchFamily="34" charset="0"/>
              <a:buChar char="•"/>
            </a:pPr>
            <a:r>
              <a:rPr lang="en-US" sz="2000" b="0" i="0">
                <a:solidFill>
                  <a:schemeClr val="tx1"/>
                </a:solidFill>
                <a:ea typeface="ＭＳ Ｐゴシック"/>
              </a:rPr>
              <a:t>Ancillary spaces</a:t>
            </a:r>
          </a:p>
          <a:p>
            <a:pPr marL="342900" indent="-342900" fontAlgn="ctr">
              <a:buFont typeface="Arial" panose="020B0604020202020204" pitchFamily="34" charset="0"/>
              <a:buChar char="•"/>
            </a:pPr>
            <a:endParaRPr lang="en-US" sz="2000" b="0" i="0">
              <a:solidFill>
                <a:schemeClr val="tx1"/>
              </a:solidFill>
            </a:endParaRPr>
          </a:p>
          <a:p>
            <a:r>
              <a:rPr lang="en-US">
                <a:ea typeface="ＭＳ Ｐゴシック"/>
              </a:rPr>
              <a:t>Creating Efficiency in</a:t>
            </a:r>
          </a:p>
          <a:p>
            <a:pPr marL="342900" indent="-342900" fontAlgn="ctr">
              <a:buFont typeface="Arial" panose="020B0604020202020204" pitchFamily="34" charset="0"/>
              <a:buChar char="•"/>
            </a:pPr>
            <a:r>
              <a:rPr lang="en-US" sz="2000" b="0" i="0">
                <a:solidFill>
                  <a:schemeClr val="tx1"/>
                </a:solidFill>
                <a:ea typeface="ＭＳ Ｐゴシック"/>
              </a:rPr>
              <a:t>Passenger Flow, Design, Construction, Maintenance and Operations</a:t>
            </a:r>
          </a:p>
          <a:p>
            <a:pPr marL="342900" indent="-342900" fontAlgn="ctr">
              <a:buFont typeface="Arial" panose="020B0604020202020204" pitchFamily="34" charset="0"/>
              <a:buChar char="•"/>
            </a:pPr>
            <a:endParaRPr lang="en-US" sz="2000" b="0" i="0">
              <a:solidFill>
                <a:schemeClr val="tx1"/>
              </a:solidFill>
            </a:endParaRPr>
          </a:p>
        </p:txBody>
      </p:sp>
    </p:spTree>
    <p:extLst>
      <p:ext uri="{BB962C8B-B14F-4D97-AF65-F5344CB8AC3E}">
        <p14:creationId xmlns:p14="http://schemas.microsoft.com/office/powerpoint/2010/main" val="517982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Neighborhood Identity</a:t>
            </a:r>
          </a:p>
        </p:txBody>
      </p:sp>
      <p:sp>
        <p:nvSpPr>
          <p:cNvPr id="3" name="Text Placeholder 2"/>
          <p:cNvSpPr>
            <a:spLocks noGrp="1"/>
          </p:cNvSpPr>
          <p:nvPr>
            <p:ph type="body" sz="quarter" idx="10"/>
          </p:nvPr>
        </p:nvSpPr>
        <p:spPr>
          <a:xfrm>
            <a:off x="600203" y="902155"/>
            <a:ext cx="4276597" cy="3669846"/>
          </a:xfrm>
        </p:spPr>
        <p:txBody>
          <a:bodyPr lIns="91440" tIns="45720" rIns="91440" bIns="45720" anchor="t"/>
          <a:lstStyle/>
          <a:p>
            <a:r>
              <a:rPr lang="en-US"/>
              <a:t>Customized Elements:</a:t>
            </a:r>
          </a:p>
          <a:p>
            <a:pPr marL="342900" indent="-342900">
              <a:buFont typeface="Arial" panose="020B0604020202020204" pitchFamily="34" charset="0"/>
              <a:buChar char="•"/>
            </a:pPr>
            <a:r>
              <a:rPr lang="en-US" sz="2000" b="0" i="0">
                <a:solidFill>
                  <a:schemeClr val="tx1"/>
                </a:solidFill>
                <a:ea typeface="ＭＳ Ｐゴシック"/>
              </a:rPr>
              <a:t>Public Art integrated with architecture</a:t>
            </a:r>
          </a:p>
          <a:p>
            <a:pPr marL="342900" indent="-342900">
              <a:buFont typeface="Arial" panose="020B0604020202020204" pitchFamily="34" charset="0"/>
              <a:buChar char="•"/>
            </a:pPr>
            <a:r>
              <a:rPr lang="en-US" sz="2000" b="0" i="0">
                <a:solidFill>
                  <a:schemeClr val="tx1"/>
                </a:solidFill>
                <a:ea typeface="ＭＳ Ｐゴシック"/>
                <a:cs typeface="Arial"/>
              </a:rPr>
              <a:t>Selection of wall and floor finishes in durable, maintainable materials</a:t>
            </a:r>
          </a:p>
          <a:p>
            <a:pPr marL="342900" indent="-342900">
              <a:buFont typeface="Arial" panose="020B0604020202020204" pitchFamily="34" charset="0"/>
              <a:buChar char="•"/>
            </a:pPr>
            <a:r>
              <a:rPr lang="en-US" sz="2000" b="0" i="0">
                <a:solidFill>
                  <a:schemeClr val="tx1"/>
                </a:solidFill>
                <a:ea typeface="ＭＳ Ｐゴシック"/>
                <a:cs typeface="Arial"/>
              </a:rPr>
              <a:t>Accent color</a:t>
            </a:r>
          </a:p>
          <a:p>
            <a:pPr marL="342900" indent="-342900">
              <a:buFont typeface="Arial" panose="020B0604020202020204" pitchFamily="34" charset="0"/>
              <a:buChar char="•"/>
            </a:pPr>
            <a:r>
              <a:rPr lang="en-US" sz="2000" b="0" i="0">
                <a:solidFill>
                  <a:schemeClr val="tx1"/>
                </a:solidFill>
                <a:ea typeface="ＭＳ Ｐゴシック"/>
                <a:cs typeface="Arial"/>
              </a:rPr>
              <a:t>Plaza design elements</a:t>
            </a:r>
          </a:p>
          <a:p>
            <a:pPr marL="342900" indent="-342900">
              <a:buFont typeface="Arial" panose="020B0604020202020204" pitchFamily="34" charset="0"/>
              <a:buChar char="•"/>
            </a:pPr>
            <a:r>
              <a:rPr lang="en-US" sz="2000" b="0" i="0">
                <a:solidFill>
                  <a:schemeClr val="tx1"/>
                </a:solidFill>
                <a:ea typeface="ＭＳ Ｐゴシック"/>
                <a:cs typeface="Arial"/>
              </a:rPr>
              <a:t>Landscape plantings</a:t>
            </a:r>
          </a:p>
          <a:p>
            <a:pPr marL="342900" indent="-342900">
              <a:buFont typeface="Arial" panose="020B0604020202020204" pitchFamily="34" charset="0"/>
              <a:buChar char="•"/>
            </a:pPr>
            <a:endParaRPr lang="en-US" sz="2000" b="0" i="0">
              <a:solidFill>
                <a:schemeClr val="tx1"/>
              </a:solidFill>
              <a:ea typeface="ＭＳ Ｐゴシック"/>
              <a:cs typeface="Arial"/>
            </a:endParaRPr>
          </a:p>
          <a:p>
            <a:endParaRPr lang="en-US" sz="2000" b="0" i="0">
              <a:solidFill>
                <a:schemeClr val="tx1"/>
              </a:solidFill>
              <a:cs typeface="Arial"/>
            </a:endParaRPr>
          </a:p>
          <a:p>
            <a:endParaRPr lang="en-US">
              <a:cs typeface="Arial"/>
            </a:endParaRPr>
          </a:p>
        </p:txBody>
      </p:sp>
      <p:pic>
        <p:nvPicPr>
          <p:cNvPr id="4" name="Picture 3"/>
          <p:cNvPicPr>
            <a:picLocks noChangeAspect="1"/>
          </p:cNvPicPr>
          <p:nvPr/>
        </p:nvPicPr>
        <p:blipFill rotWithShape="1">
          <a:blip r:embed="rId3"/>
          <a:srcRect l="32575"/>
          <a:stretch/>
        </p:blipFill>
        <p:spPr>
          <a:xfrm>
            <a:off x="4724400" y="666751"/>
            <a:ext cx="4194870" cy="3713892"/>
          </a:xfrm>
          <a:prstGeom prst="rect">
            <a:avLst/>
          </a:prstGeom>
        </p:spPr>
      </p:pic>
    </p:spTree>
    <p:extLst>
      <p:ext uri="{BB962C8B-B14F-4D97-AF65-F5344CB8AC3E}">
        <p14:creationId xmlns:p14="http://schemas.microsoft.com/office/powerpoint/2010/main" val="2710781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Design Concept</a:t>
            </a:r>
          </a:p>
        </p:txBody>
      </p:sp>
      <p:sp>
        <p:nvSpPr>
          <p:cNvPr id="3" name="Text Placeholder 2"/>
          <p:cNvSpPr>
            <a:spLocks noGrp="1"/>
          </p:cNvSpPr>
          <p:nvPr>
            <p:ph type="body" sz="quarter" idx="10"/>
          </p:nvPr>
        </p:nvSpPr>
        <p:spPr>
          <a:xfrm>
            <a:off x="600203" y="902155"/>
            <a:ext cx="4276597" cy="3669846"/>
          </a:xfrm>
        </p:spPr>
        <p:txBody>
          <a:bodyPr lIns="91440" tIns="45720" rIns="91440" bIns="45720" anchor="t"/>
          <a:lstStyle/>
          <a:p>
            <a:r>
              <a:rPr lang="en-US" dirty="0"/>
              <a:t>ST design style:</a:t>
            </a:r>
          </a:p>
          <a:p>
            <a:pPr marL="342900" indent="-342900">
              <a:buFont typeface="Arial" panose="020B0604020202020204" pitchFamily="34" charset="0"/>
              <a:buChar char="•"/>
            </a:pPr>
            <a:r>
              <a:rPr lang="en-US" sz="2000" b="0" i="0" dirty="0">
                <a:solidFill>
                  <a:schemeClr val="tx1"/>
                </a:solidFill>
                <a:ea typeface="ＭＳ Ｐゴシック"/>
              </a:rPr>
              <a:t>Reflect PNW history including </a:t>
            </a:r>
            <a:r>
              <a:rPr lang="en-US" sz="2000" b="0" i="0" dirty="0">
                <a:solidFill>
                  <a:schemeClr val="tx1"/>
                </a:solidFill>
                <a:ea typeface="ＭＳ Ｐゴシック"/>
                <a:cs typeface="Arial"/>
              </a:rPr>
              <a:t>indigenous culture </a:t>
            </a:r>
          </a:p>
          <a:p>
            <a:pPr marL="342900" indent="-342900">
              <a:buFont typeface="Arial" panose="020B0604020202020204" pitchFamily="34" charset="0"/>
              <a:buChar char="•"/>
            </a:pPr>
            <a:r>
              <a:rPr lang="en-US" sz="2000" b="0" i="0" dirty="0">
                <a:solidFill>
                  <a:schemeClr val="tx1"/>
                </a:solidFill>
                <a:ea typeface="ＭＳ Ｐゴシック"/>
                <a:cs typeface="Arial"/>
              </a:rPr>
              <a:t>Modern</a:t>
            </a:r>
          </a:p>
          <a:p>
            <a:pPr marL="342900" indent="-342900">
              <a:buFont typeface="Arial" panose="020B0604020202020204" pitchFamily="34" charset="0"/>
              <a:buChar char="•"/>
            </a:pPr>
            <a:r>
              <a:rPr lang="en-US" sz="2000" b="0" i="0" dirty="0">
                <a:solidFill>
                  <a:schemeClr val="tx1"/>
                </a:solidFill>
                <a:ea typeface="ＭＳ Ｐゴシック"/>
                <a:cs typeface="Arial"/>
              </a:rPr>
              <a:t>Simple, elegant, straight-forward</a:t>
            </a:r>
          </a:p>
          <a:p>
            <a:pPr marL="342900" indent="-342900">
              <a:buFont typeface="Arial" panose="020B0604020202020204" pitchFamily="34" charset="0"/>
              <a:buChar char="•"/>
            </a:pPr>
            <a:endParaRPr lang="en-US" sz="2000" b="0" i="0" dirty="0">
              <a:solidFill>
                <a:schemeClr val="tx1"/>
              </a:solidFill>
              <a:ea typeface="ＭＳ Ｐゴシック"/>
              <a:cs typeface="Arial"/>
            </a:endParaRPr>
          </a:p>
          <a:p>
            <a:endParaRPr lang="en-US" sz="2000" b="0" i="0" dirty="0">
              <a:solidFill>
                <a:schemeClr val="tx1"/>
              </a:solidFill>
              <a:cs typeface="Arial"/>
            </a:endParaRPr>
          </a:p>
          <a:p>
            <a:endParaRPr lang="en-US" dirty="0">
              <a:cs typeface="Arial"/>
            </a:endParaRPr>
          </a:p>
        </p:txBody>
      </p:sp>
      <p:pic>
        <p:nvPicPr>
          <p:cNvPr id="5" name="Picture 4">
            <a:extLst>
              <a:ext uri="{FF2B5EF4-FFF2-40B4-BE49-F238E27FC236}">
                <a16:creationId xmlns:a16="http://schemas.microsoft.com/office/drawing/2014/main" id="{1233B32D-FD89-CCCF-5D84-5B8D2B06C759}"/>
              </a:ext>
            </a:extLst>
          </p:cNvPr>
          <p:cNvPicPr>
            <a:picLocks noChangeAspect="1"/>
          </p:cNvPicPr>
          <p:nvPr/>
        </p:nvPicPr>
        <p:blipFill>
          <a:blip r:embed="rId3"/>
          <a:stretch>
            <a:fillRect/>
          </a:stretch>
        </p:blipFill>
        <p:spPr>
          <a:xfrm>
            <a:off x="5027586" y="701579"/>
            <a:ext cx="3740342" cy="3740342"/>
          </a:xfrm>
          <a:prstGeom prst="rect">
            <a:avLst/>
          </a:prstGeom>
        </p:spPr>
      </p:pic>
    </p:spTree>
    <p:extLst>
      <p:ext uri="{BB962C8B-B14F-4D97-AF65-F5344CB8AC3E}">
        <p14:creationId xmlns:p14="http://schemas.microsoft.com/office/powerpoint/2010/main" val="1468126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Maintenance Requirements</a:t>
            </a:r>
          </a:p>
        </p:txBody>
      </p:sp>
      <p:sp>
        <p:nvSpPr>
          <p:cNvPr id="3" name="Text Placeholder 2"/>
          <p:cNvSpPr>
            <a:spLocks noGrp="1"/>
          </p:cNvSpPr>
          <p:nvPr>
            <p:ph type="body" sz="quarter" idx="10"/>
          </p:nvPr>
        </p:nvSpPr>
        <p:spPr>
          <a:xfrm>
            <a:off x="628650" y="935852"/>
            <a:ext cx="4171950" cy="3921898"/>
          </a:xfrm>
        </p:spPr>
        <p:txBody>
          <a:bodyPr/>
          <a:lstStyle/>
          <a:p>
            <a:r>
              <a:rPr lang="en-US"/>
              <a:t>Fundamental to Passenger Experience</a:t>
            </a:r>
          </a:p>
          <a:p>
            <a:pPr marL="342900" indent="-342900" fontAlgn="ctr">
              <a:buFont typeface="Arial" panose="020B0604020202020204" pitchFamily="34" charset="0"/>
              <a:buChar char="•"/>
            </a:pPr>
            <a:r>
              <a:rPr lang="en-US" sz="2000" b="0" i="0">
                <a:solidFill>
                  <a:schemeClr val="tx1"/>
                </a:solidFill>
              </a:rPr>
              <a:t>Clean, well-functioning </a:t>
            </a:r>
          </a:p>
          <a:p>
            <a:pPr marL="342900" indent="-342900" fontAlgn="ctr">
              <a:buFont typeface="Arial" panose="020B0604020202020204" pitchFamily="34" charset="0"/>
              <a:buChar char="•"/>
            </a:pPr>
            <a:r>
              <a:rPr lang="en-US" sz="2000" b="0" i="0">
                <a:solidFill>
                  <a:schemeClr val="tx1"/>
                </a:solidFill>
              </a:rPr>
              <a:t>Height of equipment access</a:t>
            </a:r>
          </a:p>
          <a:p>
            <a:pPr marL="342900" indent="-342900" fontAlgn="ctr">
              <a:buFont typeface="Arial" panose="020B0604020202020204" pitchFamily="34" charset="0"/>
              <a:buChar char="•"/>
            </a:pPr>
            <a:r>
              <a:rPr lang="en-US" sz="2000" b="0" i="0">
                <a:solidFill>
                  <a:schemeClr val="tx1"/>
                </a:solidFill>
              </a:rPr>
              <a:t>Hierarchy of maintenance access</a:t>
            </a:r>
          </a:p>
          <a:p>
            <a:pPr marL="342900" indent="-342900" fontAlgn="ctr">
              <a:buFont typeface="Arial" panose="020B0604020202020204" pitchFamily="34" charset="0"/>
              <a:buChar char="•"/>
            </a:pPr>
            <a:r>
              <a:rPr lang="en-US" sz="2000" b="0" i="0">
                <a:solidFill>
                  <a:schemeClr val="tx1"/>
                </a:solidFill>
              </a:rPr>
              <a:t>Limit the height of canopies and ceilings</a:t>
            </a:r>
          </a:p>
          <a:p>
            <a:pPr marL="342900" indent="-342900" fontAlgn="ctr">
              <a:buFont typeface="Arial" panose="020B0604020202020204" pitchFamily="34" charset="0"/>
              <a:buChar char="•"/>
            </a:pPr>
            <a:endParaRPr lang="en-US" sz="2000" b="0" i="0">
              <a:solidFill>
                <a:schemeClr val="tx1"/>
              </a:solidFill>
            </a:endParaRPr>
          </a:p>
        </p:txBody>
      </p:sp>
      <p:pic>
        <p:nvPicPr>
          <p:cNvPr id="1026" name="Picture 2" descr="Operations and Maintenance Facility South | Summary | Sound Trans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5429" y="1504950"/>
            <a:ext cx="411479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013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Text Placeholder 2"/>
          <p:cNvSpPr>
            <a:spLocks noGrp="1"/>
          </p:cNvSpPr>
          <p:nvPr>
            <p:ph type="body" sz="quarter" idx="10"/>
          </p:nvPr>
        </p:nvSpPr>
        <p:spPr>
          <a:xfrm>
            <a:off x="628650" y="774061"/>
            <a:ext cx="7886700" cy="3998098"/>
          </a:xfrm>
        </p:spPr>
        <p:txBody>
          <a:bodyPr lIns="91440" tIns="45720" rIns="91440" bIns="45720" anchor="t"/>
          <a:lstStyle/>
          <a:p>
            <a:pPr marL="342900" indent="-342900" fontAlgn="ctr">
              <a:buFont typeface="Arial" panose="020B0604020202020204" pitchFamily="34" charset="0"/>
              <a:buChar char="•"/>
            </a:pPr>
            <a:r>
              <a:rPr lang="en-US" sz="2000" b="0" i="0" dirty="0">
                <a:solidFill>
                  <a:schemeClr val="tx1"/>
                </a:solidFill>
              </a:rPr>
              <a:t>Introductions</a:t>
            </a:r>
          </a:p>
          <a:p>
            <a:pPr marL="342900" indent="-342900" fontAlgn="ctr">
              <a:buFont typeface="Arial" panose="020B0604020202020204" pitchFamily="34" charset="0"/>
              <a:buChar char="•"/>
            </a:pPr>
            <a:r>
              <a:rPr lang="en-US" sz="2000" b="0" i="0" dirty="0">
                <a:solidFill>
                  <a:schemeClr val="tx1"/>
                </a:solidFill>
              </a:rPr>
              <a:t>ST Design Standards</a:t>
            </a:r>
          </a:p>
          <a:p>
            <a:pPr marL="342900" indent="-342900" fontAlgn="ctr">
              <a:buFont typeface="Arial" panose="020B0604020202020204" pitchFamily="34" charset="0"/>
              <a:buChar char="•"/>
            </a:pPr>
            <a:r>
              <a:rPr lang="en-US" sz="2000" b="0" i="0" dirty="0">
                <a:solidFill>
                  <a:schemeClr val="tx1"/>
                </a:solidFill>
              </a:rPr>
              <a:t>Station Experience Design Guidelines (SEDG)</a:t>
            </a:r>
          </a:p>
          <a:p>
            <a:pPr marL="914400" lvl="2" fontAlgn="ctr"/>
            <a:r>
              <a:rPr lang="en-US" dirty="0"/>
              <a:t>Passenger Experience Expectations</a:t>
            </a:r>
          </a:p>
          <a:p>
            <a:pPr marL="914400" lvl="2" fontAlgn="ctr"/>
            <a:r>
              <a:rPr lang="en-US" b="0" i="0" dirty="0">
                <a:solidFill>
                  <a:schemeClr val="tx1"/>
                </a:solidFill>
              </a:rPr>
              <a:t>Station Design Guidelines</a:t>
            </a:r>
          </a:p>
          <a:p>
            <a:pPr marL="914400" lvl="2" fontAlgn="ctr"/>
            <a:r>
              <a:rPr lang="en-US" dirty="0"/>
              <a:t>Station Environment</a:t>
            </a:r>
            <a:endParaRPr lang="en-US" b="0" i="0" dirty="0">
              <a:solidFill>
                <a:schemeClr val="tx1"/>
              </a:solidFill>
            </a:endParaRPr>
          </a:p>
          <a:p>
            <a:pPr marL="342900" indent="-342900" fontAlgn="ctr">
              <a:buFont typeface="Arial" panose="020B0604020202020204" pitchFamily="34" charset="0"/>
              <a:buChar char="•"/>
            </a:pPr>
            <a:r>
              <a:rPr lang="en-US" sz="2000" b="0" i="0" dirty="0">
                <a:solidFill>
                  <a:schemeClr val="tx1"/>
                </a:solidFill>
              </a:rPr>
              <a:t>Additional Topics</a:t>
            </a:r>
          </a:p>
          <a:p>
            <a:pPr marL="914400" lvl="2" fontAlgn="ctr"/>
            <a:r>
              <a:rPr lang="en-US" dirty="0"/>
              <a:t>Passenger Restrooms</a:t>
            </a:r>
          </a:p>
          <a:p>
            <a:pPr marL="914400" lvl="2" fontAlgn="ctr"/>
            <a:r>
              <a:rPr lang="en-US" b="0" i="0" dirty="0">
                <a:solidFill>
                  <a:schemeClr val="tx1"/>
                </a:solidFill>
              </a:rPr>
              <a:t>Retail</a:t>
            </a:r>
          </a:p>
          <a:p>
            <a:pPr marL="914400" lvl="2" fontAlgn="ctr"/>
            <a:r>
              <a:rPr lang="en-US" b="0" i="0" dirty="0">
                <a:solidFill>
                  <a:schemeClr val="tx1"/>
                </a:solidFill>
              </a:rPr>
              <a:t>Vertical Circulation</a:t>
            </a:r>
          </a:p>
          <a:p>
            <a:pPr marL="914400" lvl="2" fontAlgn="ctr"/>
            <a:r>
              <a:rPr lang="en-US" dirty="0"/>
              <a:t>Number of Entries</a:t>
            </a:r>
          </a:p>
          <a:p>
            <a:pPr marL="914400" lvl="2" fontAlgn="ctr"/>
            <a:endParaRPr lang="en-US" sz="1600" b="0" i="0" dirty="0">
              <a:solidFill>
                <a:schemeClr val="tx1"/>
              </a:solidFill>
            </a:endParaRPr>
          </a:p>
        </p:txBody>
      </p:sp>
    </p:spTree>
    <p:extLst>
      <p:ext uri="{BB962C8B-B14F-4D97-AF65-F5344CB8AC3E}">
        <p14:creationId xmlns:p14="http://schemas.microsoft.com/office/powerpoint/2010/main" val="3864590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a:t>Station Environment Framework</a:t>
            </a:r>
          </a:p>
        </p:txBody>
      </p:sp>
    </p:spTree>
    <p:extLst>
      <p:ext uri="{BB962C8B-B14F-4D97-AF65-F5344CB8AC3E}">
        <p14:creationId xmlns:p14="http://schemas.microsoft.com/office/powerpoint/2010/main" val="1048641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4246"/>
          <a:stretch/>
        </p:blipFill>
        <p:spPr>
          <a:xfrm>
            <a:off x="2719610" y="57150"/>
            <a:ext cx="5714761" cy="4879368"/>
          </a:xfrm>
          <a:prstGeom prst="rect">
            <a:avLst/>
          </a:prstGeom>
        </p:spPr>
      </p:pic>
      <p:sp>
        <p:nvSpPr>
          <p:cNvPr id="5" name="Rounded Rectangular Callout 4"/>
          <p:cNvSpPr/>
          <p:nvPr/>
        </p:nvSpPr>
        <p:spPr>
          <a:xfrm>
            <a:off x="5248601" y="1433352"/>
            <a:ext cx="881300" cy="384929"/>
          </a:xfrm>
          <a:prstGeom prst="wedgeRoundRectCallout">
            <a:avLst>
              <a:gd name="adj1" fmla="val 37148"/>
              <a:gd name="adj2" fmla="val 88700"/>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bg1"/>
                </a:solidFill>
                <a:latin typeface="Arial" charset="0"/>
                <a:ea typeface="ＭＳ Ｐゴシック" charset="0"/>
              </a:rPr>
              <a:t>Station context (ST and City)</a:t>
            </a:r>
            <a:endParaRPr lang="en-US">
              <a:solidFill>
                <a:schemeClr val="bg1"/>
              </a:solidFill>
            </a:endParaRPr>
          </a:p>
        </p:txBody>
      </p:sp>
      <p:sp>
        <p:nvSpPr>
          <p:cNvPr id="6" name="Rounded Rectangular Callout 5"/>
          <p:cNvSpPr/>
          <p:nvPr/>
        </p:nvSpPr>
        <p:spPr>
          <a:xfrm>
            <a:off x="4167536" y="3454989"/>
            <a:ext cx="881300" cy="384929"/>
          </a:xfrm>
          <a:prstGeom prst="wedgeRoundRectCallout">
            <a:avLst>
              <a:gd name="adj1" fmla="val 37310"/>
              <a:gd name="adj2" fmla="val -10068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bg1"/>
                </a:solidFill>
                <a:latin typeface="Arial" charset="0"/>
                <a:ea typeface="ＭＳ Ｐゴシック" charset="0"/>
              </a:rPr>
              <a:t>Station area (City/AHJ)</a:t>
            </a:r>
            <a:endParaRPr lang="en-US">
              <a:solidFill>
                <a:schemeClr val="bg1"/>
              </a:solidFill>
            </a:endParaRPr>
          </a:p>
        </p:txBody>
      </p:sp>
      <p:sp>
        <p:nvSpPr>
          <p:cNvPr id="7" name="Rounded Rectangular Callout 6"/>
          <p:cNvSpPr/>
          <p:nvPr/>
        </p:nvSpPr>
        <p:spPr>
          <a:xfrm>
            <a:off x="7795240" y="2306257"/>
            <a:ext cx="881300" cy="384929"/>
          </a:xfrm>
          <a:prstGeom prst="wedgeRoundRectCallout">
            <a:avLst>
              <a:gd name="adj1" fmla="val -38008"/>
              <a:gd name="adj2" fmla="val 100940"/>
              <a:gd name="adj3" fmla="val 16667"/>
            </a:avLst>
          </a:prstGeom>
          <a:solidFill>
            <a:schemeClr val="accent6">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rgbClr val="525252"/>
                </a:solidFill>
                <a:latin typeface="Arial" charset="0"/>
                <a:ea typeface="ＭＳ Ｐゴシック" charset="0"/>
              </a:rPr>
              <a:t>Operations Footprint (ST)</a:t>
            </a:r>
            <a:endParaRPr lang="en-US"/>
          </a:p>
        </p:txBody>
      </p:sp>
      <p:sp>
        <p:nvSpPr>
          <p:cNvPr id="8" name="Rounded Rectangular Callout 7"/>
          <p:cNvSpPr/>
          <p:nvPr/>
        </p:nvSpPr>
        <p:spPr>
          <a:xfrm>
            <a:off x="6570551" y="1433351"/>
            <a:ext cx="881300" cy="384929"/>
          </a:xfrm>
          <a:prstGeom prst="wedgeRoundRectCallout">
            <a:avLst>
              <a:gd name="adj1" fmla="val 37310"/>
              <a:gd name="adj2" fmla="val 84492"/>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bg1"/>
                </a:solidFill>
                <a:latin typeface="Arial" charset="0"/>
                <a:ea typeface="ＭＳ Ｐゴシック" charset="0"/>
              </a:rPr>
              <a:t>Station access (ST and City)</a:t>
            </a:r>
            <a:endParaRPr lang="en-US">
              <a:solidFill>
                <a:schemeClr val="bg1"/>
              </a:solidFill>
            </a:endParaRPr>
          </a:p>
        </p:txBody>
      </p:sp>
      <p:sp>
        <p:nvSpPr>
          <p:cNvPr id="9" name="Freeform 8"/>
          <p:cNvSpPr/>
          <p:nvPr/>
        </p:nvSpPr>
        <p:spPr>
          <a:xfrm>
            <a:off x="6493174" y="1740911"/>
            <a:ext cx="1346400" cy="849600"/>
          </a:xfrm>
          <a:custGeom>
            <a:avLst/>
            <a:gdLst>
              <a:gd name="connsiteX0" fmla="*/ 1346400 w 1346400"/>
              <a:gd name="connsiteY0" fmla="*/ 0 h 849600"/>
              <a:gd name="connsiteX1" fmla="*/ 79200 w 1346400"/>
              <a:gd name="connsiteY1" fmla="*/ 525600 h 849600"/>
              <a:gd name="connsiteX2" fmla="*/ 0 w 1346400"/>
              <a:gd name="connsiteY2" fmla="*/ 849600 h 849600"/>
            </a:gdLst>
            <a:ahLst/>
            <a:cxnLst>
              <a:cxn ang="0">
                <a:pos x="connsiteX0" y="connsiteY0"/>
              </a:cxn>
              <a:cxn ang="0">
                <a:pos x="connsiteX1" y="connsiteY1"/>
              </a:cxn>
              <a:cxn ang="0">
                <a:pos x="connsiteX2" y="connsiteY2"/>
              </a:cxn>
            </a:cxnLst>
            <a:rect l="l" t="t" r="r" b="b"/>
            <a:pathLst>
              <a:path w="1346400" h="849600">
                <a:moveTo>
                  <a:pt x="1346400" y="0"/>
                </a:moveTo>
                <a:lnTo>
                  <a:pt x="79200" y="525600"/>
                </a:lnTo>
                <a:lnTo>
                  <a:pt x="0" y="849600"/>
                </a:lnTo>
              </a:path>
            </a:pathLst>
          </a:custGeom>
          <a:noFill/>
          <a:ln w="28575">
            <a:solidFill>
              <a:schemeClr val="accent2"/>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637202" y="2366685"/>
            <a:ext cx="3331596" cy="787179"/>
          </a:xfrm>
          <a:custGeom>
            <a:avLst/>
            <a:gdLst>
              <a:gd name="connsiteX0" fmla="*/ 0 w 3331596"/>
              <a:gd name="connsiteY0" fmla="*/ 0 h 787179"/>
              <a:gd name="connsiteX1" fmla="*/ 254442 w 3331596"/>
              <a:gd name="connsiteY1" fmla="*/ 39756 h 787179"/>
              <a:gd name="connsiteX2" fmla="*/ 3331596 w 3331596"/>
              <a:gd name="connsiteY2" fmla="*/ 787179 h 787179"/>
            </a:gdLst>
            <a:ahLst/>
            <a:cxnLst>
              <a:cxn ang="0">
                <a:pos x="connsiteX0" y="connsiteY0"/>
              </a:cxn>
              <a:cxn ang="0">
                <a:pos x="connsiteX1" y="connsiteY1"/>
              </a:cxn>
              <a:cxn ang="0">
                <a:pos x="connsiteX2" y="connsiteY2"/>
              </a:cxn>
            </a:cxnLst>
            <a:rect l="l" t="t" r="r" b="b"/>
            <a:pathLst>
              <a:path w="3331596" h="787179">
                <a:moveTo>
                  <a:pt x="0" y="0"/>
                </a:moveTo>
                <a:lnTo>
                  <a:pt x="254442" y="39756"/>
                </a:lnTo>
                <a:lnTo>
                  <a:pt x="3331596" y="787179"/>
                </a:lnTo>
              </a:path>
            </a:pathLst>
          </a:custGeom>
          <a:noFill/>
          <a:ln w="28575">
            <a:solidFill>
              <a:schemeClr val="accent2"/>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6129901" y="2854201"/>
            <a:ext cx="881300" cy="384929"/>
          </a:xfrm>
          <a:prstGeom prst="wedgeRoundRectCallout">
            <a:avLst>
              <a:gd name="adj1" fmla="val -7206"/>
              <a:gd name="adj2" fmla="val -101703"/>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bg1"/>
                </a:solidFill>
                <a:latin typeface="Arial" charset="0"/>
                <a:ea typeface="ＭＳ Ｐゴシック" charset="0"/>
              </a:rPr>
              <a:t>Station facilities (ST)</a:t>
            </a:r>
            <a:endParaRPr lang="en-US">
              <a:solidFill>
                <a:schemeClr val="bg1"/>
              </a:solidFill>
            </a:endParaRPr>
          </a:p>
        </p:txBody>
      </p:sp>
      <p:sp>
        <p:nvSpPr>
          <p:cNvPr id="12" name="Rounded Rectangular Callout 11"/>
          <p:cNvSpPr/>
          <p:nvPr/>
        </p:nvSpPr>
        <p:spPr>
          <a:xfrm>
            <a:off x="4608186" y="2498721"/>
            <a:ext cx="881300" cy="384929"/>
          </a:xfrm>
          <a:prstGeom prst="wedgeRoundRectCallout">
            <a:avLst>
              <a:gd name="adj1" fmla="val 42055"/>
              <a:gd name="adj2" fmla="val -95460"/>
              <a:gd name="adj3" fmla="val 16667"/>
            </a:avLst>
          </a:prstGeom>
          <a:solidFill>
            <a:schemeClr val="accent6">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rgbClr val="525252"/>
                </a:solidFill>
                <a:latin typeface="Arial" charset="0"/>
                <a:ea typeface="ＭＳ Ｐゴシック" charset="0"/>
              </a:rPr>
              <a:t>Construction Footprint (ST)</a:t>
            </a:r>
            <a:endParaRPr lang="en-US"/>
          </a:p>
        </p:txBody>
      </p:sp>
      <p:sp>
        <p:nvSpPr>
          <p:cNvPr id="13" name="Title 12"/>
          <p:cNvSpPr>
            <a:spLocks noGrp="1"/>
          </p:cNvSpPr>
          <p:nvPr>
            <p:ph type="title"/>
          </p:nvPr>
        </p:nvSpPr>
        <p:spPr/>
        <p:txBody>
          <a:bodyPr/>
          <a:lstStyle/>
          <a:p>
            <a:r>
              <a:rPr lang="en-US"/>
              <a:t>Station Environment</a:t>
            </a:r>
          </a:p>
        </p:txBody>
      </p:sp>
      <p:sp>
        <p:nvSpPr>
          <p:cNvPr id="14" name="Text Placeholder 13"/>
          <p:cNvSpPr>
            <a:spLocks noGrp="1"/>
          </p:cNvSpPr>
          <p:nvPr>
            <p:ph type="body" sz="quarter" idx="10"/>
          </p:nvPr>
        </p:nvSpPr>
        <p:spPr>
          <a:xfrm>
            <a:off x="628650" y="1123950"/>
            <a:ext cx="3973669" cy="1676400"/>
          </a:xfrm>
        </p:spPr>
        <p:txBody>
          <a:bodyPr/>
          <a:lstStyle/>
          <a:p>
            <a:r>
              <a:rPr lang="en-US" dirty="0"/>
              <a:t>Consists of</a:t>
            </a:r>
          </a:p>
          <a:p>
            <a:pPr marL="342900" indent="-342900" fontAlgn="ctr">
              <a:buFont typeface="Arial" panose="020B0604020202020204" pitchFamily="34" charset="0"/>
              <a:buChar char="•"/>
            </a:pPr>
            <a:r>
              <a:rPr lang="en-US" b="0" i="0" dirty="0">
                <a:solidFill>
                  <a:schemeClr val="tx1"/>
                </a:solidFill>
              </a:rPr>
              <a:t>Station</a:t>
            </a:r>
          </a:p>
          <a:p>
            <a:pPr marL="342900" indent="-342900" fontAlgn="ctr">
              <a:buFont typeface="Arial" panose="020B0604020202020204" pitchFamily="34" charset="0"/>
              <a:buChar char="•"/>
            </a:pPr>
            <a:r>
              <a:rPr lang="en-US" b="0" i="0" dirty="0">
                <a:solidFill>
                  <a:schemeClr val="tx1"/>
                </a:solidFill>
              </a:rPr>
              <a:t>Station Context</a:t>
            </a:r>
          </a:p>
          <a:p>
            <a:pPr marL="342900" indent="-342900" fontAlgn="ctr">
              <a:buFont typeface="Arial" panose="020B0604020202020204" pitchFamily="34" charset="0"/>
              <a:buChar char="•"/>
            </a:pPr>
            <a:r>
              <a:rPr lang="en-US" b="0" i="0" dirty="0">
                <a:solidFill>
                  <a:schemeClr val="tx1"/>
                </a:solidFill>
              </a:rPr>
              <a:t>Station Area</a:t>
            </a:r>
          </a:p>
          <a:p>
            <a:pPr marL="342900" indent="-342900" fontAlgn="ctr">
              <a:buFont typeface="Arial" panose="020B0604020202020204" pitchFamily="34" charset="0"/>
              <a:buChar char="•"/>
            </a:pPr>
            <a:r>
              <a:rPr lang="en-US" b="0" i="0" dirty="0">
                <a:solidFill>
                  <a:schemeClr val="tx1"/>
                </a:solidFill>
              </a:rPr>
              <a:t>Access routes/modes</a:t>
            </a:r>
          </a:p>
          <a:p>
            <a:endParaRPr lang="en-US" dirty="0"/>
          </a:p>
        </p:txBody>
      </p:sp>
    </p:spTree>
    <p:extLst>
      <p:ext uri="{BB962C8B-B14F-4D97-AF65-F5344CB8AC3E}">
        <p14:creationId xmlns:p14="http://schemas.microsoft.com/office/powerpoint/2010/main" val="1329171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E039E8B-6FE7-004B-86F0-906465B78EB5}"/>
              </a:ext>
            </a:extLst>
          </p:cNvPr>
          <p:cNvSpPr>
            <a:spLocks noGrp="1"/>
          </p:cNvSpPr>
          <p:nvPr>
            <p:ph type="title"/>
          </p:nvPr>
        </p:nvSpPr>
        <p:spPr>
          <a:xfrm>
            <a:off x="457200" y="274639"/>
            <a:ext cx="7886700" cy="620712"/>
          </a:xfrm>
          <a:ln>
            <a:noFill/>
          </a:ln>
        </p:spPr>
        <p:txBody>
          <a:bodyPr/>
          <a:lstStyle/>
          <a:p>
            <a:r>
              <a:rPr lang="en-US"/>
              <a:t>Station Environment Typologies</a:t>
            </a:r>
          </a:p>
        </p:txBody>
      </p:sp>
      <p:sp>
        <p:nvSpPr>
          <p:cNvPr id="13" name="Text Placeholder 2"/>
          <p:cNvSpPr>
            <a:spLocks noGrp="1"/>
          </p:cNvSpPr>
          <p:nvPr>
            <p:ph type="body" sz="quarter" idx="10"/>
          </p:nvPr>
        </p:nvSpPr>
        <p:spPr>
          <a:xfrm>
            <a:off x="457200" y="792165"/>
            <a:ext cx="4419600" cy="3524248"/>
          </a:xfrm>
        </p:spPr>
        <p:txBody>
          <a:bodyPr/>
          <a:lstStyle/>
          <a:p>
            <a:r>
              <a:rPr lang="en-US" dirty="0"/>
              <a:t>Station Land Use Types</a:t>
            </a:r>
          </a:p>
          <a:p>
            <a:pPr marL="342900" indent="-342900" fontAlgn="ctr">
              <a:buFont typeface="Arial" panose="020B0604020202020204" pitchFamily="34" charset="0"/>
              <a:buChar char="•"/>
            </a:pPr>
            <a:r>
              <a:rPr lang="en-US" sz="2000" b="0" i="0" dirty="0">
                <a:solidFill>
                  <a:schemeClr val="tx1"/>
                </a:solidFill>
              </a:rPr>
              <a:t>Characterizes Station Areas by the current and future urban form and land use patterns in the surrounding area for co-planning</a:t>
            </a:r>
          </a:p>
          <a:p>
            <a:pPr marL="342900" indent="-342900" fontAlgn="ctr">
              <a:buFont typeface="Arial" panose="020B0604020202020204" pitchFamily="34" charset="0"/>
              <a:buChar char="•"/>
            </a:pPr>
            <a:endParaRPr lang="en-US" sz="2000" i="0" dirty="0">
              <a:solidFill>
                <a:schemeClr val="tx1"/>
              </a:solidFill>
            </a:endParaRPr>
          </a:p>
          <a:p>
            <a:pPr marL="342900" lvl="1" indent="-342900" fontAlgn="ctr">
              <a:buFont typeface="Arial" panose="020B0604020202020204" pitchFamily="34" charset="0"/>
              <a:buChar char="•"/>
            </a:pPr>
            <a:r>
              <a:rPr lang="en-US" sz="2000" b="0" i="0" dirty="0">
                <a:solidFill>
                  <a:schemeClr val="tx1"/>
                </a:solidFill>
              </a:rPr>
              <a:t>Established Urban</a:t>
            </a:r>
          </a:p>
          <a:p>
            <a:pPr marL="342900" lvl="1" indent="-342900" fontAlgn="ctr">
              <a:buFont typeface="Arial" panose="020B0604020202020204" pitchFamily="34" charset="0"/>
              <a:buChar char="•"/>
            </a:pPr>
            <a:r>
              <a:rPr lang="en-US" sz="2000" b="0" i="0" dirty="0">
                <a:solidFill>
                  <a:schemeClr val="tx1"/>
                </a:solidFill>
              </a:rPr>
              <a:t>Emergent Urban</a:t>
            </a:r>
          </a:p>
          <a:p>
            <a:pPr marL="342900" lvl="1" indent="-342900" fontAlgn="ctr">
              <a:buFont typeface="Arial" panose="020B0604020202020204" pitchFamily="34" charset="0"/>
              <a:buChar char="•"/>
            </a:pPr>
            <a:r>
              <a:rPr lang="en-US" sz="2000" b="0" i="0" dirty="0">
                <a:solidFill>
                  <a:schemeClr val="tx1"/>
                </a:solidFill>
              </a:rPr>
              <a:t>Single Use</a:t>
            </a:r>
          </a:p>
          <a:p>
            <a:pPr lvl="0"/>
            <a:endParaRPr lang="en-US" dirty="0"/>
          </a:p>
        </p:txBody>
      </p:sp>
      <p:pic>
        <p:nvPicPr>
          <p:cNvPr id="4" name="Picture 3"/>
          <p:cNvPicPr>
            <a:picLocks noChangeAspect="1"/>
          </p:cNvPicPr>
          <p:nvPr/>
        </p:nvPicPr>
        <p:blipFill>
          <a:blip r:embed="rId3"/>
          <a:stretch>
            <a:fillRect/>
          </a:stretch>
        </p:blipFill>
        <p:spPr>
          <a:xfrm>
            <a:off x="5336875" y="705138"/>
            <a:ext cx="3581400" cy="3868342"/>
          </a:xfrm>
          <a:prstGeom prst="rect">
            <a:avLst/>
          </a:prstGeom>
        </p:spPr>
      </p:pic>
    </p:spTree>
    <p:extLst>
      <p:ext uri="{BB962C8B-B14F-4D97-AF65-F5344CB8AC3E}">
        <p14:creationId xmlns:p14="http://schemas.microsoft.com/office/powerpoint/2010/main" val="3664315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E039E8B-6FE7-004B-86F0-906465B78EB5}"/>
              </a:ext>
            </a:extLst>
          </p:cNvPr>
          <p:cNvSpPr>
            <a:spLocks noGrp="1"/>
          </p:cNvSpPr>
          <p:nvPr>
            <p:ph type="title"/>
          </p:nvPr>
        </p:nvSpPr>
        <p:spPr>
          <a:xfrm>
            <a:off x="457200" y="274639"/>
            <a:ext cx="7886700" cy="620712"/>
          </a:xfrm>
          <a:ln>
            <a:noFill/>
          </a:ln>
        </p:spPr>
        <p:txBody>
          <a:bodyPr/>
          <a:lstStyle/>
          <a:p>
            <a:r>
              <a:rPr lang="en-US"/>
              <a:t>Station Environment Typologies</a:t>
            </a:r>
          </a:p>
        </p:txBody>
      </p:sp>
      <p:sp>
        <p:nvSpPr>
          <p:cNvPr id="13" name="Text Placeholder 2"/>
          <p:cNvSpPr>
            <a:spLocks noGrp="1"/>
          </p:cNvSpPr>
          <p:nvPr>
            <p:ph type="body" sz="quarter" idx="10"/>
          </p:nvPr>
        </p:nvSpPr>
        <p:spPr>
          <a:xfrm>
            <a:off x="457200" y="792165"/>
            <a:ext cx="4419600" cy="3524248"/>
          </a:xfrm>
        </p:spPr>
        <p:txBody>
          <a:bodyPr/>
          <a:lstStyle/>
          <a:p>
            <a:pPr lvl="0"/>
            <a:r>
              <a:rPr lang="en-US" dirty="0"/>
              <a:t>Station Access Types*</a:t>
            </a:r>
            <a:endParaRPr lang="en-US" sz="2000" b="0" i="0" dirty="0">
              <a:solidFill>
                <a:schemeClr val="tx1"/>
              </a:solidFill>
            </a:endParaRPr>
          </a:p>
          <a:p>
            <a:pPr marL="342900" indent="-342900" fontAlgn="ctr">
              <a:buFont typeface="Arial" panose="020B0604020202020204" pitchFamily="34" charset="0"/>
              <a:buChar char="•"/>
            </a:pPr>
            <a:r>
              <a:rPr lang="en-US" sz="2000" b="0" i="0" dirty="0">
                <a:solidFill>
                  <a:schemeClr val="tx1"/>
                </a:solidFill>
              </a:rPr>
              <a:t>Characterizes Station Environments by the current and future access mode share and other access characteristics</a:t>
            </a:r>
          </a:p>
          <a:p>
            <a:pPr marL="342900" indent="-342900" fontAlgn="ctr">
              <a:buFont typeface="Arial" panose="020B0604020202020204" pitchFamily="34" charset="0"/>
              <a:buChar char="•"/>
            </a:pPr>
            <a:r>
              <a:rPr lang="en-US" sz="2000" b="0" i="0" dirty="0">
                <a:solidFill>
                  <a:schemeClr val="tx1"/>
                </a:solidFill>
              </a:rPr>
              <a:t>Related to co-planning</a:t>
            </a:r>
          </a:p>
          <a:p>
            <a:pPr marL="342900" indent="-342900" fontAlgn="ctr">
              <a:buFont typeface="Arial" panose="020B0604020202020204" pitchFamily="34" charset="0"/>
              <a:buChar char="•"/>
            </a:pPr>
            <a:endParaRPr lang="en-US" sz="2000" i="0" dirty="0">
              <a:solidFill>
                <a:schemeClr val="tx1"/>
              </a:solidFill>
            </a:endParaRPr>
          </a:p>
          <a:p>
            <a:pPr marL="342900" indent="-342900" fontAlgn="ctr">
              <a:buFont typeface="Arial" panose="020B0604020202020204" pitchFamily="34" charset="0"/>
              <a:buChar char="•"/>
            </a:pPr>
            <a:r>
              <a:rPr lang="en-US" sz="2000" b="0" i="0" dirty="0">
                <a:solidFill>
                  <a:schemeClr val="tx1"/>
                </a:solidFill>
              </a:rPr>
              <a:t>Walk/Bike/Roll</a:t>
            </a:r>
          </a:p>
          <a:p>
            <a:pPr marL="342900" indent="-342900" fontAlgn="ctr">
              <a:buFont typeface="Arial" panose="020B0604020202020204" pitchFamily="34" charset="0"/>
              <a:buChar char="•"/>
            </a:pPr>
            <a:r>
              <a:rPr lang="en-US" sz="2000" b="0" i="0" dirty="0">
                <a:solidFill>
                  <a:schemeClr val="tx1"/>
                </a:solidFill>
              </a:rPr>
              <a:t>Multimodal</a:t>
            </a:r>
          </a:p>
          <a:p>
            <a:pPr marL="342900" indent="-342900" fontAlgn="ctr">
              <a:buFont typeface="Arial" panose="020B0604020202020204" pitchFamily="34" charset="0"/>
              <a:buChar char="•"/>
            </a:pPr>
            <a:r>
              <a:rPr lang="en-US" sz="2000" b="0" i="0" dirty="0">
                <a:solidFill>
                  <a:schemeClr val="tx1"/>
                </a:solidFill>
              </a:rPr>
              <a:t>Auto</a:t>
            </a:r>
          </a:p>
        </p:txBody>
      </p:sp>
      <p:sp>
        <p:nvSpPr>
          <p:cNvPr id="2" name="TextBox 1"/>
          <p:cNvSpPr txBox="1"/>
          <p:nvPr/>
        </p:nvSpPr>
        <p:spPr>
          <a:xfrm>
            <a:off x="190500" y="4316413"/>
            <a:ext cx="4953000" cy="276999"/>
          </a:xfrm>
          <a:prstGeom prst="rect">
            <a:avLst/>
          </a:prstGeom>
          <a:noFill/>
        </p:spPr>
        <p:txBody>
          <a:bodyPr wrap="square" rtlCol="0">
            <a:spAutoFit/>
          </a:bodyPr>
          <a:lstStyle/>
          <a:p>
            <a:r>
              <a:rPr lang="en-US" sz="1200" i="1"/>
              <a:t>* References the System Access Implementation Plan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895351"/>
            <a:ext cx="3027880" cy="20185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476" y="2624846"/>
            <a:ext cx="2952849" cy="1968566"/>
          </a:xfrm>
          <a:prstGeom prst="rect">
            <a:avLst/>
          </a:prstGeom>
        </p:spPr>
      </p:pic>
    </p:spTree>
    <p:extLst>
      <p:ext uri="{BB962C8B-B14F-4D97-AF65-F5344CB8AC3E}">
        <p14:creationId xmlns:p14="http://schemas.microsoft.com/office/powerpoint/2010/main" val="3118356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Support Equitable TOD in Link Station Areas</a:t>
            </a:r>
          </a:p>
        </p:txBody>
      </p:sp>
      <p:sp>
        <p:nvSpPr>
          <p:cNvPr id="4" name="Text Placeholder 2"/>
          <p:cNvSpPr txBox="1">
            <a:spLocks/>
          </p:cNvSpPr>
          <p:nvPr/>
        </p:nvSpPr>
        <p:spPr>
          <a:xfrm>
            <a:off x="228600" y="1123950"/>
            <a:ext cx="4419600" cy="3505200"/>
          </a:xfrm>
          <a:prstGeom prst="rect">
            <a:avLst/>
          </a:prstGeom>
        </p:spPr>
        <p:txBody>
          <a:bodyPr/>
          <a:lstStyle>
            <a:lvl1pPr marL="0" indent="0" algn="l" rtl="0" eaLnBrk="1" fontAlgn="base" hangingPunct="1">
              <a:spcBef>
                <a:spcPts val="300"/>
              </a:spcBef>
              <a:spcAft>
                <a:spcPct val="0"/>
              </a:spcAft>
              <a:buFontTx/>
              <a:buNone/>
              <a:defRPr sz="2400" b="1" i="1" kern="1200">
                <a:solidFill>
                  <a:srgbClr val="EF7622"/>
                </a:solidFill>
                <a:latin typeface="+mn-lt"/>
                <a:ea typeface="ＭＳ Ｐゴシック" charset="0"/>
                <a:cs typeface="ＭＳ Ｐゴシック" charset="0"/>
              </a:defRPr>
            </a:lvl1pPr>
            <a:lvl2pPr marL="0" indent="0" algn="l" rtl="0" eaLnBrk="1" fontAlgn="base" hangingPunct="1">
              <a:spcBef>
                <a:spcPts val="300"/>
              </a:spcBef>
              <a:spcAft>
                <a:spcPct val="0"/>
              </a:spcAft>
              <a:buFontTx/>
              <a:buNone/>
              <a:defRPr sz="2400" b="1" i="1" kern="1200">
                <a:solidFill>
                  <a:srgbClr val="EF7622"/>
                </a:solidFill>
                <a:latin typeface="+mn-lt"/>
                <a:ea typeface="ＭＳ Ｐゴシック" charset="0"/>
                <a:cs typeface="+mn-cs"/>
              </a:defRPr>
            </a:lvl2pPr>
            <a:lvl3pPr marL="571500" indent="-342900" algn="l" rtl="0" eaLnBrk="1" fontAlgn="base" hangingPunct="1">
              <a:spcBef>
                <a:spcPts val="3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0" indent="0" algn="l" rtl="0" eaLnBrk="1" fontAlgn="base" hangingPunct="1">
              <a:spcBef>
                <a:spcPts val="300"/>
              </a:spcBef>
              <a:spcAft>
                <a:spcPct val="0"/>
              </a:spcAft>
              <a:buFontTx/>
              <a:buNone/>
              <a:defRPr sz="1800" kern="1200">
                <a:solidFill>
                  <a:schemeClr val="tx1"/>
                </a:solidFill>
                <a:latin typeface="+mn-lt"/>
                <a:ea typeface="ＭＳ Ｐゴシック" charset="0"/>
                <a:cs typeface="+mn-cs"/>
              </a:defRPr>
            </a:lvl4pPr>
            <a:lvl5pPr marL="228600" indent="-228600" algn="l" rtl="0" eaLnBrk="1" fontAlgn="base" hangingPunct="1">
              <a:spcBef>
                <a:spcPts val="3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fontAlgn="ctr">
              <a:buFont typeface="Arial" panose="020B0604020202020204" pitchFamily="34" charset="0"/>
              <a:buChar char="•"/>
            </a:pPr>
            <a:r>
              <a:rPr lang="en-US" sz="2000" b="0" i="0">
                <a:solidFill>
                  <a:schemeClr val="tx1"/>
                </a:solidFill>
              </a:rPr>
              <a:t>Plan for and support equitable, affordable housing development in agency TOD</a:t>
            </a:r>
          </a:p>
          <a:p>
            <a:pPr marL="342900" indent="-342900" fontAlgn="ctr">
              <a:buFont typeface="Arial" panose="020B0604020202020204" pitchFamily="34" charset="0"/>
              <a:buChar char="•"/>
            </a:pPr>
            <a:r>
              <a:rPr lang="en-US" sz="2000" b="0" i="0">
                <a:solidFill>
                  <a:schemeClr val="tx1"/>
                </a:solidFill>
              </a:rPr>
              <a:t>Support opportunities for community services, retail, small businesses and living wage employment </a:t>
            </a:r>
          </a:p>
          <a:p>
            <a:pPr marL="342900" indent="-342900" fontAlgn="ctr">
              <a:buFont typeface="Arial" panose="020B0604020202020204" pitchFamily="34" charset="0"/>
              <a:buChar char="•"/>
            </a:pPr>
            <a:r>
              <a:rPr lang="en-US" sz="2000" b="0" i="0">
                <a:solidFill>
                  <a:schemeClr val="tx1"/>
                </a:solidFill>
              </a:rPr>
              <a:t>Right size parking requirements for developments in station areas</a:t>
            </a:r>
          </a:p>
          <a:p>
            <a:pPr marL="342900" indent="-342900" fontAlgn="ctr">
              <a:buFont typeface="Arial" panose="020B0604020202020204" pitchFamily="34" charset="0"/>
              <a:buChar char="•"/>
            </a:pPr>
            <a:endParaRPr lang="en-US" sz="1900" b="0" i="0">
              <a:solidFill>
                <a:schemeClr val="tx1"/>
              </a:solidFill>
            </a:endParaRPr>
          </a:p>
        </p:txBody>
      </p:sp>
      <p:pic>
        <p:nvPicPr>
          <p:cNvPr id="5" name="Picture 5" descr="Diagram&#10;&#10;Description automatically generated">
            <a:extLst>
              <a:ext uri="{FF2B5EF4-FFF2-40B4-BE49-F238E27FC236}">
                <a16:creationId xmlns:a16="http://schemas.microsoft.com/office/drawing/2014/main" id="{A124E41C-BE7B-44AA-AC64-BF251883F5AD}"/>
              </a:ext>
            </a:extLst>
          </p:cNvPr>
          <p:cNvPicPr>
            <a:picLocks noChangeAspect="1"/>
          </p:cNvPicPr>
          <p:nvPr/>
        </p:nvPicPr>
        <p:blipFill>
          <a:blip r:embed="rId3"/>
          <a:stretch>
            <a:fillRect/>
          </a:stretch>
        </p:blipFill>
        <p:spPr>
          <a:xfrm>
            <a:off x="4825603" y="944813"/>
            <a:ext cx="4198739" cy="3637850"/>
          </a:xfrm>
          <a:prstGeom prst="rect">
            <a:avLst/>
          </a:prstGeom>
        </p:spPr>
      </p:pic>
    </p:spTree>
    <p:extLst>
      <p:ext uri="{BB962C8B-B14F-4D97-AF65-F5344CB8AC3E}">
        <p14:creationId xmlns:p14="http://schemas.microsoft.com/office/powerpoint/2010/main" val="880923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a:t>Additional Topics</a:t>
            </a:r>
          </a:p>
        </p:txBody>
      </p:sp>
    </p:spTree>
    <p:extLst>
      <p:ext uri="{BB962C8B-B14F-4D97-AF65-F5344CB8AC3E}">
        <p14:creationId xmlns:p14="http://schemas.microsoft.com/office/powerpoint/2010/main" val="3447659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E039E8B-6FE7-004B-86F0-906465B78EB5}"/>
              </a:ext>
            </a:extLst>
          </p:cNvPr>
          <p:cNvSpPr>
            <a:spLocks noGrp="1"/>
          </p:cNvSpPr>
          <p:nvPr>
            <p:ph type="title"/>
          </p:nvPr>
        </p:nvSpPr>
        <p:spPr>
          <a:xfrm>
            <a:off x="457200" y="274639"/>
            <a:ext cx="7886700" cy="620712"/>
          </a:xfrm>
          <a:ln>
            <a:noFill/>
          </a:ln>
        </p:spPr>
        <p:txBody>
          <a:bodyPr/>
          <a:lstStyle/>
          <a:p>
            <a:r>
              <a:rPr lang="en-US"/>
              <a:t>Passenger Restrooms</a:t>
            </a:r>
          </a:p>
        </p:txBody>
      </p:sp>
      <p:sp>
        <p:nvSpPr>
          <p:cNvPr id="13" name="Text Placeholder 2"/>
          <p:cNvSpPr>
            <a:spLocks noGrp="1"/>
          </p:cNvSpPr>
          <p:nvPr>
            <p:ph type="body" sz="quarter" idx="10"/>
          </p:nvPr>
        </p:nvSpPr>
        <p:spPr>
          <a:xfrm>
            <a:off x="457200" y="792165"/>
            <a:ext cx="5353050" cy="3524248"/>
          </a:xfrm>
        </p:spPr>
        <p:txBody>
          <a:bodyPr/>
          <a:lstStyle/>
          <a:p>
            <a:r>
              <a:rPr lang="en-US"/>
              <a:t>Challenges</a:t>
            </a:r>
          </a:p>
          <a:p>
            <a:pPr marL="342900" indent="-342900" fontAlgn="ctr">
              <a:buFont typeface="Arial" panose="020B0604020202020204" pitchFamily="34" charset="0"/>
              <a:buChar char="•"/>
            </a:pPr>
            <a:r>
              <a:rPr lang="en-US" sz="2000" b="0" i="0">
                <a:solidFill>
                  <a:schemeClr val="tx1"/>
                </a:solidFill>
              </a:rPr>
              <a:t>Cleanliness</a:t>
            </a:r>
          </a:p>
          <a:p>
            <a:pPr marL="342900" indent="-342900" fontAlgn="ctr">
              <a:buFont typeface="Arial" panose="020B0604020202020204" pitchFamily="34" charset="0"/>
              <a:buChar char="•"/>
            </a:pPr>
            <a:r>
              <a:rPr lang="en-US" sz="2000" b="0" i="0">
                <a:solidFill>
                  <a:schemeClr val="tx1"/>
                </a:solidFill>
              </a:rPr>
              <a:t>Maintenance and repair</a:t>
            </a:r>
          </a:p>
          <a:p>
            <a:pPr marL="342900" indent="-342900" fontAlgn="ctr">
              <a:buFont typeface="Arial" panose="020B0604020202020204" pitchFamily="34" charset="0"/>
              <a:buChar char="•"/>
            </a:pPr>
            <a:r>
              <a:rPr lang="en-US" sz="2000" b="0" i="0">
                <a:solidFill>
                  <a:schemeClr val="tx1"/>
                </a:solidFill>
              </a:rPr>
              <a:t>Illegal use</a:t>
            </a:r>
          </a:p>
          <a:p>
            <a:r>
              <a:rPr lang="en-US"/>
              <a:t>Opportunities</a:t>
            </a:r>
          </a:p>
          <a:p>
            <a:pPr marL="342900" indent="-342900" fontAlgn="ctr">
              <a:buFont typeface="Arial" panose="020B0604020202020204" pitchFamily="34" charset="0"/>
              <a:buChar char="•"/>
            </a:pPr>
            <a:r>
              <a:rPr lang="en-US" sz="2000" b="0" i="0">
                <a:solidFill>
                  <a:schemeClr val="tx1"/>
                </a:solidFill>
              </a:rPr>
              <a:t>Passenger comfort</a:t>
            </a:r>
          </a:p>
          <a:p>
            <a:pPr marL="342900" indent="-342900" fontAlgn="ctr">
              <a:buFont typeface="Arial" panose="020B0604020202020204" pitchFamily="34" charset="0"/>
              <a:buChar char="•"/>
            </a:pPr>
            <a:r>
              <a:rPr lang="en-US" sz="2000" b="0" i="0">
                <a:solidFill>
                  <a:schemeClr val="tx1"/>
                </a:solidFill>
              </a:rPr>
              <a:t>Supports passengers on their journey</a:t>
            </a:r>
          </a:p>
          <a:p>
            <a:pPr marL="342900" indent="-342900" fontAlgn="ctr">
              <a:buFont typeface="Arial" panose="020B0604020202020204" pitchFamily="34" charset="0"/>
              <a:buChar char="•"/>
            </a:pPr>
            <a:r>
              <a:rPr lang="en-US" sz="2000" b="0" i="0">
                <a:solidFill>
                  <a:schemeClr val="tx1"/>
                </a:solidFill>
              </a:rPr>
              <a:t>Placement</a:t>
            </a:r>
          </a:p>
          <a:p>
            <a:pPr marL="342900" indent="-342900" fontAlgn="ctr">
              <a:buFont typeface="Arial" panose="020B0604020202020204" pitchFamily="34" charset="0"/>
              <a:buChar char="•"/>
            </a:pPr>
            <a:r>
              <a:rPr lang="en-US" sz="2000" b="0" i="0">
                <a:solidFill>
                  <a:schemeClr val="tx1"/>
                </a:solidFill>
              </a:rPr>
              <a:t>Follow Washington State building code amendments</a:t>
            </a:r>
          </a:p>
          <a:p>
            <a:pPr lvl="0"/>
            <a:endParaRPr lang="en-US"/>
          </a:p>
        </p:txBody>
      </p:sp>
      <p:pic>
        <p:nvPicPr>
          <p:cNvPr id="3" name="Picture 2">
            <a:extLst>
              <a:ext uri="{FF2B5EF4-FFF2-40B4-BE49-F238E27FC236}">
                <a16:creationId xmlns:a16="http://schemas.microsoft.com/office/drawing/2014/main" id="{478B1337-7946-FB9B-611F-05A09E2E455D}"/>
              </a:ext>
            </a:extLst>
          </p:cNvPr>
          <p:cNvPicPr>
            <a:picLocks noChangeAspect="1"/>
          </p:cNvPicPr>
          <p:nvPr/>
        </p:nvPicPr>
        <p:blipFill>
          <a:blip r:embed="rId3"/>
          <a:stretch>
            <a:fillRect/>
          </a:stretch>
        </p:blipFill>
        <p:spPr>
          <a:xfrm>
            <a:off x="6442176" y="274639"/>
            <a:ext cx="1447874" cy="4172164"/>
          </a:xfrm>
          <a:prstGeom prst="rect">
            <a:avLst/>
          </a:prstGeom>
        </p:spPr>
      </p:pic>
    </p:spTree>
    <p:extLst>
      <p:ext uri="{BB962C8B-B14F-4D97-AF65-F5344CB8AC3E}">
        <p14:creationId xmlns:p14="http://schemas.microsoft.com/office/powerpoint/2010/main" val="675762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E039E8B-6FE7-004B-86F0-906465B78EB5}"/>
              </a:ext>
            </a:extLst>
          </p:cNvPr>
          <p:cNvSpPr>
            <a:spLocks noGrp="1"/>
          </p:cNvSpPr>
          <p:nvPr>
            <p:ph type="title"/>
          </p:nvPr>
        </p:nvSpPr>
        <p:spPr>
          <a:xfrm>
            <a:off x="457200" y="274639"/>
            <a:ext cx="7886700" cy="620712"/>
          </a:xfrm>
          <a:ln>
            <a:noFill/>
          </a:ln>
        </p:spPr>
        <p:txBody>
          <a:bodyPr/>
          <a:lstStyle/>
          <a:p>
            <a:r>
              <a:rPr lang="en-US"/>
              <a:t>Passenger Restrooms</a:t>
            </a:r>
          </a:p>
        </p:txBody>
      </p:sp>
      <p:sp>
        <p:nvSpPr>
          <p:cNvPr id="13" name="Text Placeholder 2"/>
          <p:cNvSpPr>
            <a:spLocks noGrp="1"/>
          </p:cNvSpPr>
          <p:nvPr>
            <p:ph type="body" sz="quarter" idx="10"/>
          </p:nvPr>
        </p:nvSpPr>
        <p:spPr>
          <a:xfrm>
            <a:off x="457199" y="792165"/>
            <a:ext cx="8391525" cy="3524248"/>
          </a:xfrm>
        </p:spPr>
        <p:txBody>
          <a:bodyPr/>
          <a:lstStyle/>
          <a:p>
            <a:r>
              <a:rPr lang="en-US" dirty="0"/>
              <a:t>ST Standards from ST Requirements Manual</a:t>
            </a:r>
          </a:p>
          <a:p>
            <a:pPr marL="342900" indent="-342900" fontAlgn="ctr">
              <a:buFont typeface="Arial" panose="020B0604020202020204" pitchFamily="34" charset="0"/>
              <a:buChar char="•"/>
            </a:pPr>
            <a:endParaRPr lang="en-US" sz="2000" b="0" i="0" dirty="0">
              <a:solidFill>
                <a:schemeClr val="tx1"/>
              </a:solidFill>
            </a:endParaRPr>
          </a:p>
          <a:p>
            <a:pPr marL="342900" indent="-342900" fontAlgn="ctr">
              <a:buFont typeface="Arial" panose="020B0604020202020204" pitchFamily="34" charset="0"/>
              <a:buChar char="•"/>
            </a:pPr>
            <a:r>
              <a:rPr lang="en-US" sz="2000" b="0" i="0" dirty="0">
                <a:solidFill>
                  <a:schemeClr val="tx1"/>
                </a:solidFill>
              </a:rPr>
              <a:t>822.3.22.3.1 Public restrooms must be provided at stations when all the following criteria are met:</a:t>
            </a:r>
          </a:p>
          <a:p>
            <a:pPr marL="914400" lvl="4" indent="0" fontAlgn="ctr">
              <a:buNone/>
            </a:pPr>
            <a:r>
              <a:rPr lang="en-US" sz="1400" b="0" i="0" dirty="0">
                <a:solidFill>
                  <a:schemeClr val="tx1"/>
                </a:solidFill>
              </a:rPr>
              <a:t>i.  A station averages 10,000 or more boardings per day.</a:t>
            </a:r>
          </a:p>
          <a:p>
            <a:pPr marL="914400" lvl="4" indent="0" fontAlgn="ctr">
              <a:buNone/>
            </a:pPr>
            <a:r>
              <a:rPr lang="en-US" sz="1400" b="0" i="0" dirty="0">
                <a:solidFill>
                  <a:schemeClr val="tx1"/>
                </a:solidFill>
              </a:rPr>
              <a:t>ii.  A station where the nearest public restroom is farther than a 20-minutes ride.</a:t>
            </a:r>
          </a:p>
          <a:p>
            <a:pPr marL="914400" lvl="4" indent="0" fontAlgn="ctr">
              <a:buNone/>
            </a:pPr>
            <a:r>
              <a:rPr lang="en-US" sz="1400" b="0" i="0" dirty="0">
                <a:solidFill>
                  <a:schemeClr val="tx1"/>
                </a:solidFill>
              </a:rPr>
              <a:t>iii.  Five or more transit routes converge at a location</a:t>
            </a:r>
          </a:p>
          <a:p>
            <a:pPr marL="342900" indent="-342900" fontAlgn="ctr">
              <a:buFont typeface="Arial" panose="020B0604020202020204" pitchFamily="34" charset="0"/>
              <a:buChar char="•"/>
            </a:pPr>
            <a:r>
              <a:rPr lang="en-US" sz="2000" b="0" i="0" dirty="0">
                <a:solidFill>
                  <a:schemeClr val="tx1"/>
                </a:solidFill>
              </a:rPr>
              <a:t>Unisex</a:t>
            </a:r>
          </a:p>
          <a:p>
            <a:pPr marL="342900" indent="-342900" fontAlgn="ctr">
              <a:buFont typeface="Arial" panose="020B0604020202020204" pitchFamily="34" charset="0"/>
              <a:buChar char="•"/>
            </a:pPr>
            <a:r>
              <a:rPr lang="en-US" sz="2000" b="0" i="0" dirty="0">
                <a:solidFill>
                  <a:schemeClr val="tx1"/>
                </a:solidFill>
              </a:rPr>
              <a:t>Remote security access</a:t>
            </a:r>
          </a:p>
          <a:p>
            <a:pPr marL="342900" indent="-342900" fontAlgn="ctr">
              <a:buFont typeface="Arial" panose="020B0604020202020204" pitchFamily="34" charset="0"/>
              <a:buChar char="•"/>
            </a:pPr>
            <a:r>
              <a:rPr lang="en-US" sz="2000" b="0" i="0" dirty="0">
                <a:solidFill>
                  <a:schemeClr val="tx1"/>
                </a:solidFill>
              </a:rPr>
              <a:t>Durable fixtures and finishes</a:t>
            </a:r>
          </a:p>
          <a:p>
            <a:pPr marL="342900" indent="-342900" fontAlgn="ctr">
              <a:buFont typeface="Arial" panose="020B0604020202020204" pitchFamily="34" charset="0"/>
              <a:buChar char="•"/>
            </a:pPr>
            <a:r>
              <a:rPr lang="en-US" sz="2000" b="0" i="0" dirty="0">
                <a:solidFill>
                  <a:schemeClr val="tx1"/>
                </a:solidFill>
              </a:rPr>
              <a:t>Within Fare Paid Zone</a:t>
            </a:r>
          </a:p>
          <a:p>
            <a:pPr marL="342900" indent="-342900" fontAlgn="ctr">
              <a:buFont typeface="Arial" panose="020B0604020202020204" pitchFamily="34" charset="0"/>
              <a:buChar char="•"/>
            </a:pPr>
            <a:endParaRPr lang="en-US" sz="2000" b="0" i="0" dirty="0">
              <a:solidFill>
                <a:schemeClr val="tx1"/>
              </a:solidFill>
            </a:endParaRPr>
          </a:p>
          <a:p>
            <a:pPr lvl="0"/>
            <a:endParaRPr lang="en-US" dirty="0"/>
          </a:p>
        </p:txBody>
      </p:sp>
    </p:spTree>
    <p:extLst>
      <p:ext uri="{BB962C8B-B14F-4D97-AF65-F5344CB8AC3E}">
        <p14:creationId xmlns:p14="http://schemas.microsoft.com/office/powerpoint/2010/main" val="2730928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E039E8B-6FE7-004B-86F0-906465B78EB5}"/>
              </a:ext>
            </a:extLst>
          </p:cNvPr>
          <p:cNvSpPr>
            <a:spLocks noGrp="1"/>
          </p:cNvSpPr>
          <p:nvPr>
            <p:ph type="title"/>
          </p:nvPr>
        </p:nvSpPr>
        <p:spPr>
          <a:xfrm>
            <a:off x="457200" y="274639"/>
            <a:ext cx="7886700" cy="620712"/>
          </a:xfrm>
          <a:ln>
            <a:noFill/>
          </a:ln>
        </p:spPr>
        <p:txBody>
          <a:bodyPr/>
          <a:lstStyle/>
          <a:p>
            <a:r>
              <a:rPr lang="en-US"/>
              <a:t>Retail</a:t>
            </a:r>
          </a:p>
        </p:txBody>
      </p:sp>
      <p:sp>
        <p:nvSpPr>
          <p:cNvPr id="13" name="Text Placeholder 2"/>
          <p:cNvSpPr>
            <a:spLocks noGrp="1"/>
          </p:cNvSpPr>
          <p:nvPr>
            <p:ph type="body" sz="quarter" idx="10"/>
          </p:nvPr>
        </p:nvSpPr>
        <p:spPr>
          <a:xfrm>
            <a:off x="457200" y="792165"/>
            <a:ext cx="5353050" cy="3524248"/>
          </a:xfrm>
        </p:spPr>
        <p:txBody>
          <a:bodyPr/>
          <a:lstStyle/>
          <a:p>
            <a:r>
              <a:rPr lang="en-US" dirty="0"/>
              <a:t>In Station Area</a:t>
            </a:r>
          </a:p>
          <a:p>
            <a:pPr marL="342900" indent="-342900" fontAlgn="ctr">
              <a:buFont typeface="Arial" panose="020B0604020202020204" pitchFamily="34" charset="0"/>
              <a:buChar char="•"/>
            </a:pPr>
            <a:r>
              <a:rPr lang="en-US" sz="2000" b="0" i="0" dirty="0">
                <a:solidFill>
                  <a:schemeClr val="tx1"/>
                </a:solidFill>
              </a:rPr>
              <a:t>Adjacent to station in surrounding buildings</a:t>
            </a:r>
          </a:p>
          <a:p>
            <a:r>
              <a:rPr lang="en-US" dirty="0"/>
              <a:t>On ST property</a:t>
            </a:r>
          </a:p>
          <a:p>
            <a:pPr marL="342900" indent="-342900" fontAlgn="ctr">
              <a:buFont typeface="Arial" panose="020B0604020202020204" pitchFamily="34" charset="0"/>
              <a:buChar char="•"/>
            </a:pPr>
            <a:r>
              <a:rPr lang="en-US" sz="2000" b="0" i="0" dirty="0">
                <a:solidFill>
                  <a:schemeClr val="tx1"/>
                </a:solidFill>
              </a:rPr>
              <a:t>Retail spaces only if market study indicates need and internal management provided</a:t>
            </a:r>
          </a:p>
          <a:p>
            <a:pPr marL="342900" indent="-342900" fontAlgn="ctr">
              <a:buFont typeface="Arial" panose="020B0604020202020204" pitchFamily="34" charset="0"/>
              <a:buChar char="•"/>
            </a:pPr>
            <a:r>
              <a:rPr lang="en-US" sz="2000" b="0" i="0" dirty="0">
                <a:solidFill>
                  <a:schemeClr val="tx1"/>
                </a:solidFill>
              </a:rPr>
              <a:t>Vending machines may be used</a:t>
            </a:r>
          </a:p>
          <a:p>
            <a:pPr marL="342900" indent="-342900" fontAlgn="ctr">
              <a:buFont typeface="Arial" panose="020B0604020202020204" pitchFamily="34" charset="0"/>
              <a:buChar char="•"/>
            </a:pPr>
            <a:r>
              <a:rPr lang="en-US" sz="2000" b="0" i="0" dirty="0">
                <a:solidFill>
                  <a:schemeClr val="tx1"/>
                </a:solidFill>
              </a:rPr>
              <a:t>Vending cart (i.e. coffee cart) </a:t>
            </a:r>
          </a:p>
          <a:p>
            <a:pPr fontAlgn="ctr"/>
            <a:endParaRPr lang="en-US" sz="2000" b="0" i="0" dirty="0">
              <a:solidFill>
                <a:schemeClr val="tx1"/>
              </a:solidFill>
            </a:endParaRPr>
          </a:p>
          <a:p>
            <a:pPr lvl="0"/>
            <a:endParaRPr lang="en-US" dirty="0"/>
          </a:p>
        </p:txBody>
      </p:sp>
      <p:pic>
        <p:nvPicPr>
          <p:cNvPr id="3" name="Picture 2">
            <a:extLst>
              <a:ext uri="{FF2B5EF4-FFF2-40B4-BE49-F238E27FC236}">
                <a16:creationId xmlns:a16="http://schemas.microsoft.com/office/drawing/2014/main" id="{B243E338-6A43-6BC7-FB12-51F67C710D24}"/>
              </a:ext>
            </a:extLst>
          </p:cNvPr>
          <p:cNvPicPr>
            <a:picLocks noChangeAspect="1"/>
          </p:cNvPicPr>
          <p:nvPr/>
        </p:nvPicPr>
        <p:blipFill>
          <a:blip r:embed="rId3"/>
          <a:stretch>
            <a:fillRect/>
          </a:stretch>
        </p:blipFill>
        <p:spPr>
          <a:xfrm>
            <a:off x="5581269" y="567504"/>
            <a:ext cx="3268747" cy="3973570"/>
          </a:xfrm>
          <a:prstGeom prst="rect">
            <a:avLst/>
          </a:prstGeom>
        </p:spPr>
      </p:pic>
    </p:spTree>
    <p:extLst>
      <p:ext uri="{BB962C8B-B14F-4D97-AF65-F5344CB8AC3E}">
        <p14:creationId xmlns:p14="http://schemas.microsoft.com/office/powerpoint/2010/main" val="849207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E039E8B-6FE7-004B-86F0-906465B78EB5}"/>
              </a:ext>
            </a:extLst>
          </p:cNvPr>
          <p:cNvSpPr>
            <a:spLocks noGrp="1"/>
          </p:cNvSpPr>
          <p:nvPr>
            <p:ph type="title"/>
          </p:nvPr>
        </p:nvSpPr>
        <p:spPr>
          <a:xfrm>
            <a:off x="457200" y="274639"/>
            <a:ext cx="7886700" cy="620712"/>
          </a:xfrm>
          <a:ln>
            <a:noFill/>
          </a:ln>
        </p:spPr>
        <p:txBody>
          <a:bodyPr/>
          <a:lstStyle/>
          <a:p>
            <a:r>
              <a:rPr lang="en-US"/>
              <a:t>Vertical Conveyances</a:t>
            </a:r>
          </a:p>
        </p:txBody>
      </p:sp>
      <p:sp>
        <p:nvSpPr>
          <p:cNvPr id="13" name="Text Placeholder 2"/>
          <p:cNvSpPr>
            <a:spLocks noGrp="1"/>
          </p:cNvSpPr>
          <p:nvPr>
            <p:ph type="body" sz="quarter" idx="10"/>
          </p:nvPr>
        </p:nvSpPr>
        <p:spPr>
          <a:xfrm>
            <a:off x="457200" y="792165"/>
            <a:ext cx="5353050" cy="3524248"/>
          </a:xfrm>
        </p:spPr>
        <p:txBody>
          <a:bodyPr/>
          <a:lstStyle/>
          <a:p>
            <a:r>
              <a:rPr lang="en-US" dirty="0"/>
              <a:t>Maintenance program</a:t>
            </a:r>
          </a:p>
          <a:p>
            <a:pPr marL="342900" indent="-342900" fontAlgn="ctr">
              <a:buFont typeface="Arial" panose="020B0604020202020204" pitchFamily="34" charset="0"/>
              <a:buChar char="•"/>
            </a:pPr>
            <a:r>
              <a:rPr lang="en-US" sz="2000" b="0" i="0" dirty="0">
                <a:solidFill>
                  <a:schemeClr val="tx1"/>
                </a:solidFill>
              </a:rPr>
              <a:t>Update on current practice and performance</a:t>
            </a:r>
          </a:p>
          <a:p>
            <a:r>
              <a:rPr lang="en-US" dirty="0"/>
              <a:t>Lessons learned</a:t>
            </a:r>
          </a:p>
          <a:p>
            <a:pPr marL="342900" indent="-342900" fontAlgn="ctr">
              <a:buFont typeface="Arial" panose="020B0604020202020204" pitchFamily="34" charset="0"/>
              <a:buChar char="•"/>
            </a:pPr>
            <a:r>
              <a:rPr lang="en-US" sz="2000" b="0" i="0" dirty="0">
                <a:solidFill>
                  <a:schemeClr val="tx1"/>
                </a:solidFill>
              </a:rPr>
              <a:t>Always have stairs next to or near escalators</a:t>
            </a:r>
          </a:p>
          <a:p>
            <a:pPr marL="342900" indent="-342900" fontAlgn="ctr">
              <a:buFont typeface="Arial" panose="020B0604020202020204" pitchFamily="34" charset="0"/>
              <a:buChar char="•"/>
            </a:pPr>
            <a:r>
              <a:rPr lang="en-US" sz="2000" b="0" i="0" dirty="0">
                <a:solidFill>
                  <a:schemeClr val="tx1"/>
                </a:solidFill>
              </a:rPr>
              <a:t>Heavy duty transit grade units</a:t>
            </a:r>
          </a:p>
          <a:p>
            <a:pPr marL="342900" indent="-342900" fontAlgn="ctr">
              <a:buFont typeface="Arial" panose="020B0604020202020204" pitchFamily="34" charset="0"/>
              <a:buChar char="•"/>
            </a:pPr>
            <a:r>
              <a:rPr lang="en-US" sz="2000" b="0" i="0" dirty="0">
                <a:solidFill>
                  <a:schemeClr val="tx1"/>
                </a:solidFill>
              </a:rPr>
              <a:t>Passenger flow modeling</a:t>
            </a:r>
          </a:p>
          <a:p>
            <a:pPr lvl="0"/>
            <a:endParaRPr lang="en-US" dirty="0"/>
          </a:p>
        </p:txBody>
      </p:sp>
      <p:pic>
        <p:nvPicPr>
          <p:cNvPr id="3" name="Picture 2">
            <a:extLst>
              <a:ext uri="{FF2B5EF4-FFF2-40B4-BE49-F238E27FC236}">
                <a16:creationId xmlns:a16="http://schemas.microsoft.com/office/drawing/2014/main" id="{819C26DC-E6E8-118C-AA52-758455E4A05B}"/>
              </a:ext>
            </a:extLst>
          </p:cNvPr>
          <p:cNvPicPr>
            <a:picLocks noChangeAspect="1"/>
          </p:cNvPicPr>
          <p:nvPr/>
        </p:nvPicPr>
        <p:blipFill>
          <a:blip r:embed="rId3"/>
          <a:stretch>
            <a:fillRect/>
          </a:stretch>
        </p:blipFill>
        <p:spPr>
          <a:xfrm>
            <a:off x="6107665" y="584995"/>
            <a:ext cx="2430937" cy="3855070"/>
          </a:xfrm>
          <a:prstGeom prst="rect">
            <a:avLst/>
          </a:prstGeom>
        </p:spPr>
      </p:pic>
    </p:spTree>
    <p:extLst>
      <p:ext uri="{BB962C8B-B14F-4D97-AF65-F5344CB8AC3E}">
        <p14:creationId xmlns:p14="http://schemas.microsoft.com/office/powerpoint/2010/main" val="479127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CAAA-7937-06AB-E8AE-3FB6C0985D54}"/>
              </a:ext>
            </a:extLst>
          </p:cNvPr>
          <p:cNvSpPr>
            <a:spLocks noGrp="1"/>
          </p:cNvSpPr>
          <p:nvPr>
            <p:ph type="title"/>
          </p:nvPr>
        </p:nvSpPr>
        <p:spPr/>
        <p:txBody>
          <a:bodyPr/>
          <a:lstStyle/>
          <a:p>
            <a:r>
              <a:rPr lang="en-US"/>
              <a:t>Introductions</a:t>
            </a:r>
          </a:p>
        </p:txBody>
      </p:sp>
      <p:sp>
        <p:nvSpPr>
          <p:cNvPr id="3" name="Text Placeholder 2">
            <a:extLst>
              <a:ext uri="{FF2B5EF4-FFF2-40B4-BE49-F238E27FC236}">
                <a16:creationId xmlns:a16="http://schemas.microsoft.com/office/drawing/2014/main" id="{2CECA5C8-C5B3-41EB-1253-EB64629F279D}"/>
              </a:ext>
            </a:extLst>
          </p:cNvPr>
          <p:cNvSpPr>
            <a:spLocks noGrp="1"/>
          </p:cNvSpPr>
          <p:nvPr>
            <p:ph type="body" sz="quarter" idx="10"/>
          </p:nvPr>
        </p:nvSpPr>
        <p:spPr>
          <a:xfrm>
            <a:off x="628650" y="935936"/>
            <a:ext cx="7886700" cy="1676400"/>
          </a:xfrm>
        </p:spPr>
        <p:txBody>
          <a:bodyPr/>
          <a:lstStyle/>
          <a:p>
            <a:r>
              <a:rPr lang="en-US" dirty="0"/>
              <a:t>Julie Montgomery, Director of Architecture and Art</a:t>
            </a:r>
          </a:p>
          <a:p>
            <a:r>
              <a:rPr lang="en-US" dirty="0"/>
              <a:t>Soraya Lowry, High Capacity Development Manager</a:t>
            </a:r>
          </a:p>
          <a:p>
            <a:r>
              <a:rPr lang="en-US" dirty="0"/>
              <a:t>Kate Lichtenstein, Light Rail Development Manager</a:t>
            </a:r>
          </a:p>
        </p:txBody>
      </p:sp>
      <p:pic>
        <p:nvPicPr>
          <p:cNvPr id="5" name="Picture 4">
            <a:extLst>
              <a:ext uri="{FF2B5EF4-FFF2-40B4-BE49-F238E27FC236}">
                <a16:creationId xmlns:a16="http://schemas.microsoft.com/office/drawing/2014/main" id="{7F53596D-8442-3F77-48DA-1E8588264E98}"/>
              </a:ext>
            </a:extLst>
          </p:cNvPr>
          <p:cNvPicPr>
            <a:picLocks noChangeAspect="1"/>
          </p:cNvPicPr>
          <p:nvPr/>
        </p:nvPicPr>
        <p:blipFill rotWithShape="1">
          <a:blip r:embed="rId3"/>
          <a:srcRect t="24437" b="14757"/>
          <a:stretch/>
        </p:blipFill>
        <p:spPr>
          <a:xfrm>
            <a:off x="447463" y="2395331"/>
            <a:ext cx="8249074" cy="2216426"/>
          </a:xfrm>
          <a:prstGeom prst="rect">
            <a:avLst/>
          </a:prstGeom>
        </p:spPr>
      </p:pic>
    </p:spTree>
    <p:extLst>
      <p:ext uri="{BB962C8B-B14F-4D97-AF65-F5344CB8AC3E}">
        <p14:creationId xmlns:p14="http://schemas.microsoft.com/office/powerpoint/2010/main" val="670429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2CD4-89DD-B043-9AEC-3CA3A1A0DD39}"/>
              </a:ext>
            </a:extLst>
          </p:cNvPr>
          <p:cNvSpPr>
            <a:spLocks noGrp="1"/>
          </p:cNvSpPr>
          <p:nvPr>
            <p:ph type="title"/>
          </p:nvPr>
        </p:nvSpPr>
        <p:spPr/>
        <p:txBody>
          <a:bodyPr/>
          <a:lstStyle/>
          <a:p>
            <a:r>
              <a:rPr lang="en-US" dirty="0">
                <a:solidFill>
                  <a:srgbClr val="003E7E"/>
                </a:solidFill>
              </a:rPr>
              <a:t>Number of Station Entries - Background</a:t>
            </a:r>
          </a:p>
        </p:txBody>
      </p:sp>
      <p:sp>
        <p:nvSpPr>
          <p:cNvPr id="3" name="Text Placeholder 2">
            <a:extLst>
              <a:ext uri="{FF2B5EF4-FFF2-40B4-BE49-F238E27FC236}">
                <a16:creationId xmlns:a16="http://schemas.microsoft.com/office/drawing/2014/main" id="{DE4023EA-3E95-1743-921E-0D8EF31DB196}"/>
              </a:ext>
            </a:extLst>
          </p:cNvPr>
          <p:cNvSpPr>
            <a:spLocks noGrp="1"/>
          </p:cNvSpPr>
          <p:nvPr>
            <p:ph type="body" sz="quarter" idx="10"/>
          </p:nvPr>
        </p:nvSpPr>
        <p:spPr>
          <a:xfrm>
            <a:off x="628650" y="1123950"/>
            <a:ext cx="7886700" cy="1143000"/>
          </a:xfrm>
        </p:spPr>
        <p:txBody>
          <a:bodyPr/>
          <a:lstStyle/>
          <a:p>
            <a:pPr lvl="2"/>
            <a:r>
              <a:rPr lang="en-US" dirty="0"/>
              <a:t>Preference is for one station entry where possible</a:t>
            </a:r>
          </a:p>
          <a:p>
            <a:pPr lvl="2"/>
            <a:r>
              <a:rPr lang="en-US" dirty="0"/>
              <a:t>One station entry provides:</a:t>
            </a:r>
          </a:p>
          <a:p>
            <a:pPr lvl="2"/>
            <a:endParaRPr lang="en-US" dirty="0"/>
          </a:p>
          <a:p>
            <a:pPr lvl="2"/>
            <a:endParaRPr lang="en-US" dirty="0"/>
          </a:p>
          <a:p>
            <a:pPr lvl="2"/>
            <a:endParaRPr lang="en-US" dirty="0"/>
          </a:p>
          <a:p>
            <a:pPr lvl="2"/>
            <a:endParaRPr lang="en-US" dirty="0"/>
          </a:p>
          <a:p>
            <a:pPr lvl="2"/>
            <a:endParaRPr lang="en-US" dirty="0"/>
          </a:p>
          <a:p>
            <a:pPr lvl="2"/>
            <a:r>
              <a:rPr lang="en-US" dirty="0"/>
              <a:t>Some conditions may indicate the need for a second entrance</a:t>
            </a:r>
          </a:p>
          <a:p>
            <a:pPr lvl="2"/>
            <a:r>
              <a:rPr lang="en-US" dirty="0"/>
              <a:t>Emergency exits will be provided per code</a:t>
            </a:r>
          </a:p>
          <a:p>
            <a:endParaRPr lang="en-US" dirty="0"/>
          </a:p>
        </p:txBody>
      </p:sp>
      <p:sp>
        <p:nvSpPr>
          <p:cNvPr id="4" name="Text Placeholder 2">
            <a:extLst>
              <a:ext uri="{FF2B5EF4-FFF2-40B4-BE49-F238E27FC236}">
                <a16:creationId xmlns:a16="http://schemas.microsoft.com/office/drawing/2014/main" id="{D3CDF443-A302-42C4-9D89-59A3946B8DD3}"/>
              </a:ext>
            </a:extLst>
          </p:cNvPr>
          <p:cNvSpPr txBox="1">
            <a:spLocks/>
          </p:cNvSpPr>
          <p:nvPr/>
        </p:nvSpPr>
        <p:spPr>
          <a:xfrm>
            <a:off x="1257300" y="1889882"/>
            <a:ext cx="7886700" cy="1676400"/>
          </a:xfrm>
          <a:prstGeom prst="rect">
            <a:avLst/>
          </a:prstGeom>
        </p:spPr>
        <p:txBody>
          <a:bodyPr/>
          <a:lstStyle>
            <a:lvl1pPr marL="0" indent="0" algn="l" rtl="0" eaLnBrk="1" fontAlgn="base" hangingPunct="1">
              <a:spcBef>
                <a:spcPts val="300"/>
              </a:spcBef>
              <a:spcAft>
                <a:spcPct val="0"/>
              </a:spcAft>
              <a:buFontTx/>
              <a:buNone/>
              <a:defRPr sz="2400" b="1" i="1" kern="1200">
                <a:solidFill>
                  <a:srgbClr val="EF7622"/>
                </a:solidFill>
                <a:latin typeface="+mn-lt"/>
                <a:ea typeface="ＭＳ Ｐゴシック" charset="0"/>
                <a:cs typeface="ＭＳ Ｐゴシック" charset="0"/>
              </a:defRPr>
            </a:lvl1pPr>
            <a:lvl2pPr marL="0" indent="0" algn="l" rtl="0" eaLnBrk="1" fontAlgn="base" hangingPunct="1">
              <a:spcBef>
                <a:spcPts val="300"/>
              </a:spcBef>
              <a:spcAft>
                <a:spcPct val="0"/>
              </a:spcAft>
              <a:buFontTx/>
              <a:buNone/>
              <a:defRPr sz="2400" b="1" i="1" kern="1200">
                <a:solidFill>
                  <a:srgbClr val="EF7622"/>
                </a:solidFill>
                <a:latin typeface="+mn-lt"/>
                <a:ea typeface="ＭＳ Ｐゴシック" charset="0"/>
                <a:cs typeface="+mn-cs"/>
              </a:defRPr>
            </a:lvl2pPr>
            <a:lvl3pPr marL="571500" indent="-342900" algn="l" rtl="0" eaLnBrk="1" fontAlgn="base" hangingPunct="1">
              <a:spcBef>
                <a:spcPts val="3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0" indent="0" algn="l" rtl="0" eaLnBrk="1" fontAlgn="base" hangingPunct="1">
              <a:spcBef>
                <a:spcPts val="300"/>
              </a:spcBef>
              <a:spcAft>
                <a:spcPct val="0"/>
              </a:spcAft>
              <a:buFontTx/>
              <a:buNone/>
              <a:defRPr sz="1800" kern="1200">
                <a:solidFill>
                  <a:schemeClr val="tx1"/>
                </a:solidFill>
                <a:latin typeface="+mn-lt"/>
                <a:ea typeface="ＭＳ Ｐゴシック" charset="0"/>
                <a:cs typeface="+mn-cs"/>
              </a:defRPr>
            </a:lvl4pPr>
            <a:lvl5pPr marL="228600" indent="-228600" algn="l" rtl="0" eaLnBrk="1" fontAlgn="base" hangingPunct="1">
              <a:spcBef>
                <a:spcPts val="3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n-US" dirty="0"/>
              <a:t>Simplicity of wayfinding</a:t>
            </a:r>
          </a:p>
          <a:p>
            <a:pPr lvl="2"/>
            <a:r>
              <a:rPr lang="en-US" dirty="0"/>
              <a:t>Streamlined maintenance and security needs</a:t>
            </a:r>
          </a:p>
          <a:p>
            <a:pPr lvl="2"/>
            <a:r>
              <a:rPr lang="en-US" dirty="0"/>
              <a:t>Lower capital and operating costs</a:t>
            </a:r>
          </a:p>
          <a:p>
            <a:pPr lvl="2"/>
            <a:r>
              <a:rPr lang="en-US" dirty="0"/>
              <a:t>Two elevators in close proximity</a:t>
            </a:r>
          </a:p>
          <a:p>
            <a:endParaRPr lang="en-US" dirty="0"/>
          </a:p>
        </p:txBody>
      </p:sp>
    </p:spTree>
    <p:extLst>
      <p:ext uri="{BB962C8B-B14F-4D97-AF65-F5344CB8AC3E}">
        <p14:creationId xmlns:p14="http://schemas.microsoft.com/office/powerpoint/2010/main" val="1218646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2CD4-89DD-B043-9AEC-3CA3A1A0DD39}"/>
              </a:ext>
            </a:extLst>
          </p:cNvPr>
          <p:cNvSpPr>
            <a:spLocks noGrp="1"/>
          </p:cNvSpPr>
          <p:nvPr>
            <p:ph type="title"/>
          </p:nvPr>
        </p:nvSpPr>
        <p:spPr>
          <a:xfrm>
            <a:off x="628650" y="274639"/>
            <a:ext cx="8058150" cy="620712"/>
          </a:xfrm>
        </p:spPr>
        <p:txBody>
          <a:bodyPr/>
          <a:lstStyle/>
          <a:p>
            <a:r>
              <a:rPr lang="en-US" dirty="0">
                <a:solidFill>
                  <a:srgbClr val="003E7E"/>
                </a:solidFill>
              </a:rPr>
              <a:t>Number of Entries</a:t>
            </a:r>
          </a:p>
        </p:txBody>
      </p:sp>
      <p:sp>
        <p:nvSpPr>
          <p:cNvPr id="3" name="Text Placeholder 2">
            <a:extLst>
              <a:ext uri="{FF2B5EF4-FFF2-40B4-BE49-F238E27FC236}">
                <a16:creationId xmlns:a16="http://schemas.microsoft.com/office/drawing/2014/main" id="{DE4023EA-3E95-1743-921E-0D8EF31DB196}"/>
              </a:ext>
            </a:extLst>
          </p:cNvPr>
          <p:cNvSpPr>
            <a:spLocks noGrp="1"/>
          </p:cNvSpPr>
          <p:nvPr>
            <p:ph type="body" sz="quarter" idx="10"/>
          </p:nvPr>
        </p:nvSpPr>
        <p:spPr>
          <a:xfrm>
            <a:off x="669946" y="895351"/>
            <a:ext cx="7886700" cy="3276600"/>
          </a:xfrm>
        </p:spPr>
        <p:txBody>
          <a:bodyPr/>
          <a:lstStyle/>
          <a:p>
            <a:r>
              <a:rPr lang="en-US" dirty="0"/>
              <a:t>A second entry may be provided if</a:t>
            </a:r>
          </a:p>
          <a:p>
            <a:pPr lvl="2"/>
            <a:r>
              <a:rPr lang="en-US" dirty="0"/>
              <a:t>If one entrance cannot provide adequate entry and exit width</a:t>
            </a:r>
          </a:p>
          <a:p>
            <a:pPr lvl="2"/>
            <a:r>
              <a:rPr lang="en-US" dirty="0"/>
              <a:t>If the Right of Way adjacent to a single station entrance is not wide enough to accommodate the flow of pedestrian traffic</a:t>
            </a:r>
          </a:p>
          <a:p>
            <a:pPr lvl="2"/>
            <a:r>
              <a:rPr lang="en-US" dirty="0"/>
              <a:t>At stations near event venues with major events</a:t>
            </a:r>
          </a:p>
          <a:p>
            <a:pPr lvl="2"/>
            <a:r>
              <a:rPr lang="en-US" dirty="0"/>
              <a:t>If transit partner operations require greater than 50% of passengers transferring between modes to cross an arterial projected to have &gt;8,500 average daily traffic volume</a:t>
            </a:r>
          </a:p>
          <a:p>
            <a:pPr lvl="2"/>
            <a:r>
              <a:rPr lang="en-US" dirty="0"/>
              <a:t>Additional entrances may be provided through connections to buildings and private property.in joint development</a:t>
            </a:r>
          </a:p>
          <a:p>
            <a:endParaRPr lang="en-US" dirty="0"/>
          </a:p>
        </p:txBody>
      </p:sp>
    </p:spTree>
    <p:extLst>
      <p:ext uri="{BB962C8B-B14F-4D97-AF65-F5344CB8AC3E}">
        <p14:creationId xmlns:p14="http://schemas.microsoft.com/office/powerpoint/2010/main" val="2369934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A0248-3F58-762E-CABF-4F7DD5528B69}"/>
              </a:ext>
            </a:extLst>
          </p:cNvPr>
          <p:cNvSpPr>
            <a:spLocks noGrp="1"/>
          </p:cNvSpPr>
          <p:nvPr>
            <p:ph type="title"/>
          </p:nvPr>
        </p:nvSpPr>
        <p:spPr/>
        <p:txBody>
          <a:bodyPr/>
          <a:lstStyle/>
          <a:p>
            <a:r>
              <a:rPr lang="en-US" dirty="0"/>
              <a:t>In summary</a:t>
            </a:r>
          </a:p>
        </p:txBody>
      </p:sp>
      <p:sp>
        <p:nvSpPr>
          <p:cNvPr id="3" name="Text Placeholder 2">
            <a:extLst>
              <a:ext uri="{FF2B5EF4-FFF2-40B4-BE49-F238E27FC236}">
                <a16:creationId xmlns:a16="http://schemas.microsoft.com/office/drawing/2014/main" id="{1E9B7AE1-A86F-BDD9-DF20-B0041CD95E69}"/>
              </a:ext>
            </a:extLst>
          </p:cNvPr>
          <p:cNvSpPr>
            <a:spLocks noGrp="1"/>
          </p:cNvSpPr>
          <p:nvPr>
            <p:ph type="body" sz="quarter" idx="10"/>
          </p:nvPr>
        </p:nvSpPr>
        <p:spPr>
          <a:xfrm>
            <a:off x="628650" y="1123950"/>
            <a:ext cx="4340915" cy="1676400"/>
          </a:xfrm>
        </p:spPr>
        <p:txBody>
          <a:bodyPr/>
          <a:lstStyle/>
          <a:p>
            <a:r>
              <a:rPr lang="en-US" dirty="0"/>
              <a:t>The Station Experience Design Guidelines</a:t>
            </a:r>
          </a:p>
          <a:p>
            <a:pPr marL="342900" indent="-342900">
              <a:buFont typeface="Arial" panose="020B0604020202020204" pitchFamily="34" charset="0"/>
              <a:buChar char="•"/>
            </a:pPr>
            <a:r>
              <a:rPr lang="en-US" sz="2000" b="0" i="0" dirty="0">
                <a:solidFill>
                  <a:schemeClr val="tx2"/>
                </a:solidFill>
              </a:rPr>
              <a:t>Provides the framework for supporting passengers through Link station design and planning of the station area</a:t>
            </a:r>
          </a:p>
          <a:p>
            <a:pPr marL="342900" indent="-342900">
              <a:buFont typeface="Arial" panose="020B0604020202020204" pitchFamily="34" charset="0"/>
              <a:buChar char="•"/>
            </a:pPr>
            <a:r>
              <a:rPr lang="en-US" sz="2000" b="0" i="0" dirty="0">
                <a:solidFill>
                  <a:schemeClr val="tx2"/>
                </a:solidFill>
              </a:rPr>
              <a:t>Required on ST3 projects including West Seattle and Ballard, Tacoma Dome and Everett Link Extensions</a:t>
            </a:r>
          </a:p>
        </p:txBody>
      </p:sp>
      <p:pic>
        <p:nvPicPr>
          <p:cNvPr id="4" name="Picture 3">
            <a:extLst>
              <a:ext uri="{FF2B5EF4-FFF2-40B4-BE49-F238E27FC236}">
                <a16:creationId xmlns:a16="http://schemas.microsoft.com/office/drawing/2014/main" id="{795F6226-ADFC-9C47-6390-A4758CA9B369}"/>
              </a:ext>
            </a:extLst>
          </p:cNvPr>
          <p:cNvPicPr>
            <a:picLocks noChangeAspect="1"/>
          </p:cNvPicPr>
          <p:nvPr/>
        </p:nvPicPr>
        <p:blipFill>
          <a:blip r:embed="rId2"/>
          <a:stretch>
            <a:fillRect/>
          </a:stretch>
        </p:blipFill>
        <p:spPr>
          <a:xfrm>
            <a:off x="4969565" y="1441174"/>
            <a:ext cx="3796261" cy="24498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22408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A451B4-5F6B-4D4E-8489-20E05FFA76F0}"/>
              </a:ext>
            </a:extLst>
          </p:cNvPr>
          <p:cNvSpPr>
            <a:spLocks noGrp="1"/>
          </p:cNvSpPr>
          <p:nvPr>
            <p:ph type="body" sz="quarter" idx="11"/>
          </p:nvPr>
        </p:nvSpPr>
        <p:spPr/>
        <p:txBody>
          <a:bodyPr/>
          <a:lstStyle/>
          <a:p>
            <a:r>
              <a:rPr lang="en-US"/>
              <a:t>Thank you</a:t>
            </a:r>
          </a:p>
        </p:txBody>
      </p:sp>
    </p:spTree>
    <p:extLst>
      <p:ext uri="{BB962C8B-B14F-4D97-AF65-F5344CB8AC3E}">
        <p14:creationId xmlns:p14="http://schemas.microsoft.com/office/powerpoint/2010/main" val="2954728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2A45-C623-1464-6E1C-5F51F65F06FE}"/>
              </a:ext>
            </a:extLst>
          </p:cNvPr>
          <p:cNvSpPr>
            <a:spLocks noGrp="1"/>
          </p:cNvSpPr>
          <p:nvPr>
            <p:ph type="title"/>
          </p:nvPr>
        </p:nvSpPr>
        <p:spPr/>
        <p:txBody>
          <a:bodyPr/>
          <a:lstStyle/>
          <a:p>
            <a:r>
              <a:rPr lang="en-US"/>
              <a:t>Sound Transit Mission and Priorities</a:t>
            </a:r>
          </a:p>
        </p:txBody>
      </p:sp>
      <p:sp>
        <p:nvSpPr>
          <p:cNvPr id="3" name="Text Placeholder 2">
            <a:extLst>
              <a:ext uri="{FF2B5EF4-FFF2-40B4-BE49-F238E27FC236}">
                <a16:creationId xmlns:a16="http://schemas.microsoft.com/office/drawing/2014/main" id="{23C92FD8-F89C-EBC1-EBE4-9361D63738F4}"/>
              </a:ext>
            </a:extLst>
          </p:cNvPr>
          <p:cNvSpPr>
            <a:spLocks noGrp="1"/>
          </p:cNvSpPr>
          <p:nvPr>
            <p:ph type="body" sz="quarter" idx="10"/>
          </p:nvPr>
        </p:nvSpPr>
        <p:spPr>
          <a:xfrm>
            <a:off x="628650" y="895351"/>
            <a:ext cx="8115300" cy="3267075"/>
          </a:xfrm>
        </p:spPr>
        <p:txBody>
          <a:bodyPr/>
          <a:lstStyle/>
          <a:p>
            <a:pPr algn="l"/>
            <a:r>
              <a:rPr lang="en-US" dirty="0"/>
              <a:t>Mission:</a:t>
            </a:r>
          </a:p>
          <a:p>
            <a:pPr algn="l"/>
            <a:r>
              <a:rPr lang="en-US" sz="2000" b="0" i="0" dirty="0">
                <a:solidFill>
                  <a:schemeClr val="tx1"/>
                </a:solidFill>
              </a:rPr>
              <a:t>Connecting more people to more places to make life better for our communities and create equitable opportunities for all.</a:t>
            </a:r>
          </a:p>
          <a:p>
            <a:pPr algn="l"/>
            <a:endParaRPr lang="en-US" sz="2000" b="0" i="0" dirty="0">
              <a:solidFill>
                <a:schemeClr val="tx1"/>
              </a:solidFill>
            </a:endParaRPr>
          </a:p>
          <a:p>
            <a:pPr algn="l"/>
            <a:r>
              <a:rPr lang="en-US" dirty="0"/>
              <a:t>Strategic priorities:</a:t>
            </a:r>
          </a:p>
          <a:p>
            <a:pPr algn="l">
              <a:buFont typeface="Arial" panose="020B0604020202020204" pitchFamily="34" charset="0"/>
              <a:buChar char="•"/>
            </a:pPr>
            <a:r>
              <a:rPr lang="en-US" sz="2000" b="0" i="0" dirty="0">
                <a:solidFill>
                  <a:schemeClr val="tx1"/>
                </a:solidFill>
              </a:rPr>
              <a:t>Great Ride - Deliver a safe, welcoming, and equitable passenger experience.</a:t>
            </a:r>
          </a:p>
          <a:p>
            <a:pPr algn="l">
              <a:buFont typeface="Arial" panose="020B0604020202020204" pitchFamily="34" charset="0"/>
              <a:buChar char="•"/>
            </a:pPr>
            <a:r>
              <a:rPr lang="en-US" sz="2000" b="0" i="0" dirty="0">
                <a:solidFill>
                  <a:schemeClr val="tx1"/>
                </a:solidFill>
              </a:rPr>
              <a:t>One ST - Transform our culture to enable unity and focus.</a:t>
            </a:r>
          </a:p>
          <a:p>
            <a:pPr algn="l"/>
            <a:endParaRPr lang="en-US" sz="2000" b="0" i="0" dirty="0">
              <a:solidFill>
                <a:schemeClr val="tx1"/>
              </a:solidFill>
            </a:endParaRPr>
          </a:p>
          <a:p>
            <a:pPr algn="l"/>
            <a:r>
              <a:rPr lang="en-US" sz="2000" i="0" dirty="0">
                <a:solidFill>
                  <a:schemeClr val="tx1"/>
                </a:solidFill>
              </a:rPr>
              <a:t>An ST Goal: </a:t>
            </a:r>
            <a:r>
              <a:rPr lang="en-US" sz="2000" b="0" i="0" dirty="0">
                <a:solidFill>
                  <a:schemeClr val="tx1"/>
                </a:solidFill>
              </a:rPr>
              <a:t>100% application of SEDG on ST3 projects</a:t>
            </a:r>
          </a:p>
          <a:p>
            <a:endParaRPr lang="en-US" dirty="0"/>
          </a:p>
        </p:txBody>
      </p:sp>
    </p:spTree>
    <p:extLst>
      <p:ext uri="{BB962C8B-B14F-4D97-AF65-F5344CB8AC3E}">
        <p14:creationId xmlns:p14="http://schemas.microsoft.com/office/powerpoint/2010/main" val="1560982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8210550" cy="620712"/>
          </a:xfrm>
        </p:spPr>
        <p:txBody>
          <a:bodyPr/>
          <a:lstStyle/>
          <a:p>
            <a:r>
              <a:rPr lang="en-US" dirty="0"/>
              <a:t>Sound Transit Organization</a:t>
            </a:r>
          </a:p>
        </p:txBody>
      </p:sp>
      <p:sp>
        <p:nvSpPr>
          <p:cNvPr id="3" name="Text Placeholder 2"/>
          <p:cNvSpPr>
            <a:spLocks noGrp="1"/>
          </p:cNvSpPr>
          <p:nvPr>
            <p:ph type="body" sz="quarter" idx="10"/>
          </p:nvPr>
        </p:nvSpPr>
        <p:spPr>
          <a:xfrm>
            <a:off x="628650" y="895351"/>
            <a:ext cx="3168098" cy="3733799"/>
          </a:xfrm>
        </p:spPr>
        <p:txBody>
          <a:bodyPr/>
          <a:lstStyle/>
          <a:p>
            <a:r>
              <a:rPr lang="en-US" dirty="0"/>
              <a:t>Partial Agency Organization Chart </a:t>
            </a:r>
          </a:p>
          <a:p>
            <a:pPr marL="342900" indent="-342900">
              <a:buFont typeface="Arial" panose="020B0604020202020204" pitchFamily="34" charset="0"/>
              <a:buChar char="•"/>
            </a:pPr>
            <a:r>
              <a:rPr lang="en-US" sz="2000" b="0" i="0" dirty="0">
                <a:solidFill>
                  <a:schemeClr val="tx1"/>
                </a:solidFill>
              </a:rPr>
              <a:t>Separate Departments for project delivery and standards provides internal checks and balances</a:t>
            </a:r>
          </a:p>
          <a:p>
            <a:pPr marL="342900" indent="-342900">
              <a:buFont typeface="Arial" panose="020B0604020202020204" pitchFamily="34" charset="0"/>
              <a:buChar char="•"/>
            </a:pPr>
            <a:r>
              <a:rPr lang="en-US" sz="2000" b="0" i="0" dirty="0">
                <a:solidFill>
                  <a:schemeClr val="tx1"/>
                </a:solidFill>
              </a:rPr>
              <a:t>Passenger Experience and Operations as customer</a:t>
            </a:r>
          </a:p>
          <a:p>
            <a:endParaRPr lang="en-US" dirty="0"/>
          </a:p>
        </p:txBody>
      </p:sp>
      <p:graphicFrame>
        <p:nvGraphicFramePr>
          <p:cNvPr id="4" name="Diagram 3">
            <a:extLst>
              <a:ext uri="{FF2B5EF4-FFF2-40B4-BE49-F238E27FC236}">
                <a16:creationId xmlns:a16="http://schemas.microsoft.com/office/drawing/2014/main" id="{F50FF324-70D9-BFD3-8A6F-E5C4D23C24E5}"/>
              </a:ext>
            </a:extLst>
          </p:cNvPr>
          <p:cNvGraphicFramePr/>
          <p:nvPr>
            <p:extLst>
              <p:ext uri="{D42A27DB-BD31-4B8C-83A1-F6EECF244321}">
                <p14:modId xmlns:p14="http://schemas.microsoft.com/office/powerpoint/2010/main" val="948639068"/>
              </p:ext>
            </p:extLst>
          </p:nvPr>
        </p:nvGraphicFramePr>
        <p:xfrm>
          <a:off x="2759765" y="895351"/>
          <a:ext cx="7315200" cy="3580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0560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8210550" cy="620712"/>
          </a:xfrm>
        </p:spPr>
        <p:txBody>
          <a:bodyPr/>
          <a:lstStyle/>
          <a:p>
            <a:r>
              <a:rPr lang="en-US"/>
              <a:t>Sound Transit Design Standards</a:t>
            </a:r>
          </a:p>
        </p:txBody>
      </p:sp>
      <p:sp>
        <p:nvSpPr>
          <p:cNvPr id="3" name="Text Placeholder 2"/>
          <p:cNvSpPr>
            <a:spLocks noGrp="1"/>
          </p:cNvSpPr>
          <p:nvPr>
            <p:ph type="body" sz="quarter" idx="10"/>
          </p:nvPr>
        </p:nvSpPr>
        <p:spPr>
          <a:xfrm>
            <a:off x="628648" y="895351"/>
            <a:ext cx="7600951" cy="3733799"/>
          </a:xfrm>
        </p:spPr>
        <p:txBody>
          <a:bodyPr/>
          <a:lstStyle/>
          <a:p>
            <a:r>
              <a:rPr lang="en-US" dirty="0"/>
              <a:t>Standards Documents Include</a:t>
            </a:r>
          </a:p>
          <a:p>
            <a:pPr marL="342900" indent="-342900">
              <a:buFont typeface="Arial" panose="020B0604020202020204" pitchFamily="34" charset="0"/>
              <a:buChar char="•"/>
            </a:pPr>
            <a:r>
              <a:rPr lang="en-US" sz="2000" b="0" i="0" dirty="0">
                <a:solidFill>
                  <a:schemeClr val="tx1"/>
                </a:solidFill>
              </a:rPr>
              <a:t>ST Requirements Manual (previously Design Criteria Manual)</a:t>
            </a:r>
          </a:p>
          <a:p>
            <a:pPr marL="342900" indent="-342900">
              <a:buFont typeface="Arial" panose="020B0604020202020204" pitchFamily="34" charset="0"/>
              <a:buChar char="•"/>
            </a:pPr>
            <a:r>
              <a:rPr lang="en-US" sz="2000" b="0" i="0" dirty="0">
                <a:solidFill>
                  <a:schemeClr val="tx1"/>
                </a:solidFill>
              </a:rPr>
              <a:t>Standard and Directive Drawings</a:t>
            </a:r>
          </a:p>
          <a:p>
            <a:pPr marL="342900" indent="-342900">
              <a:buFont typeface="Arial" panose="020B0604020202020204" pitchFamily="34" charset="0"/>
              <a:buChar char="•"/>
            </a:pPr>
            <a:r>
              <a:rPr lang="en-US" sz="2000" b="0" i="0" dirty="0">
                <a:solidFill>
                  <a:schemeClr val="tx1"/>
                </a:solidFill>
              </a:rPr>
              <a:t>Standard Specifications</a:t>
            </a:r>
          </a:p>
          <a:p>
            <a:pPr marL="342900" indent="-342900">
              <a:buFont typeface="Arial" panose="020B0604020202020204" pitchFamily="34" charset="0"/>
              <a:buChar char="•"/>
            </a:pPr>
            <a:r>
              <a:rPr lang="en-US" sz="2000" b="0" i="0" dirty="0">
                <a:solidFill>
                  <a:schemeClr val="tx1"/>
                </a:solidFill>
              </a:rPr>
              <a:t>Signage, Utility and other manuals</a:t>
            </a:r>
          </a:p>
          <a:p>
            <a:pPr marL="342900" indent="-342900">
              <a:buFont typeface="Arial" panose="020B0604020202020204" pitchFamily="34" charset="0"/>
              <a:buChar char="•"/>
            </a:pPr>
            <a:r>
              <a:rPr lang="en-US" sz="2000" b="0" i="0" dirty="0">
                <a:solidFill>
                  <a:schemeClr val="tx1"/>
                </a:solidFill>
              </a:rPr>
              <a:t>Station Experience Design Guidelines</a:t>
            </a:r>
          </a:p>
          <a:p>
            <a:pPr marL="342900" indent="-342900">
              <a:buFont typeface="Arial" panose="020B0604020202020204" pitchFamily="34" charset="0"/>
              <a:buChar char="•"/>
            </a:pPr>
            <a:endParaRPr lang="en-US" sz="2000" b="0" i="0" dirty="0">
              <a:solidFill>
                <a:schemeClr val="tx1"/>
              </a:solidFill>
            </a:endParaRPr>
          </a:p>
          <a:p>
            <a:pPr marL="342900" indent="-342900">
              <a:buFont typeface="Arial" panose="020B0604020202020204" pitchFamily="34" charset="0"/>
              <a:buChar char="•"/>
            </a:pPr>
            <a:r>
              <a:rPr lang="en-US" sz="2000" b="0" i="0" dirty="0">
                <a:solidFill>
                  <a:schemeClr val="tx1"/>
                </a:solidFill>
              </a:rPr>
              <a:t>Online at https://www.soundtransit.org/get-to-know-us/doing-business-with-us/design-standards</a:t>
            </a:r>
          </a:p>
          <a:p>
            <a:endParaRPr lang="en-US" dirty="0"/>
          </a:p>
        </p:txBody>
      </p:sp>
    </p:spTree>
    <p:extLst>
      <p:ext uri="{BB962C8B-B14F-4D97-AF65-F5344CB8AC3E}">
        <p14:creationId xmlns:p14="http://schemas.microsoft.com/office/powerpoint/2010/main" val="4049650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8210550" cy="620712"/>
          </a:xfrm>
        </p:spPr>
        <p:txBody>
          <a:bodyPr/>
          <a:lstStyle/>
          <a:p>
            <a:r>
              <a:rPr lang="en-US"/>
              <a:t>Sound Transit Design Standards</a:t>
            </a:r>
          </a:p>
        </p:txBody>
      </p:sp>
      <p:sp>
        <p:nvSpPr>
          <p:cNvPr id="3" name="Text Placeholder 2"/>
          <p:cNvSpPr>
            <a:spLocks noGrp="1"/>
          </p:cNvSpPr>
          <p:nvPr>
            <p:ph type="body" sz="quarter" idx="10"/>
          </p:nvPr>
        </p:nvSpPr>
        <p:spPr>
          <a:xfrm>
            <a:off x="628649" y="895351"/>
            <a:ext cx="2681081" cy="3733799"/>
          </a:xfrm>
        </p:spPr>
        <p:txBody>
          <a:bodyPr/>
          <a:lstStyle/>
          <a:p>
            <a:r>
              <a:rPr lang="en-US" dirty="0"/>
              <a:t>Engineering Procedures 10 (EP-10)</a:t>
            </a:r>
          </a:p>
          <a:p>
            <a:pPr marL="342900" indent="-342900">
              <a:buFont typeface="Arial" panose="020B0604020202020204" pitchFamily="34" charset="0"/>
              <a:buChar char="•"/>
            </a:pPr>
            <a:r>
              <a:rPr lang="en-US" sz="2000" b="0" i="0" dirty="0">
                <a:solidFill>
                  <a:schemeClr val="tx1"/>
                </a:solidFill>
              </a:rPr>
              <a:t>Sets order of precedence</a:t>
            </a:r>
          </a:p>
          <a:p>
            <a:pPr marL="342900" indent="-342900">
              <a:buFont typeface="Arial" panose="020B0604020202020204" pitchFamily="34" charset="0"/>
              <a:buChar char="•"/>
            </a:pPr>
            <a:r>
              <a:rPr lang="en-US" sz="2000" b="0" i="0" dirty="0">
                <a:solidFill>
                  <a:schemeClr val="tx1"/>
                </a:solidFill>
              </a:rPr>
              <a:t>Establishes procedures for compliance/non-compliance</a:t>
            </a:r>
          </a:p>
          <a:p>
            <a:endParaRPr lang="en-US" dirty="0"/>
          </a:p>
        </p:txBody>
      </p:sp>
      <p:pic>
        <p:nvPicPr>
          <p:cNvPr id="7" name="Picture 6">
            <a:extLst>
              <a:ext uri="{FF2B5EF4-FFF2-40B4-BE49-F238E27FC236}">
                <a16:creationId xmlns:a16="http://schemas.microsoft.com/office/drawing/2014/main" id="{AFD41C25-D8BE-7AB8-6560-2932781EE02B}"/>
              </a:ext>
            </a:extLst>
          </p:cNvPr>
          <p:cNvPicPr>
            <a:picLocks noChangeAspect="1"/>
          </p:cNvPicPr>
          <p:nvPr/>
        </p:nvPicPr>
        <p:blipFill>
          <a:blip r:embed="rId3"/>
          <a:stretch>
            <a:fillRect/>
          </a:stretch>
        </p:blipFill>
        <p:spPr>
          <a:xfrm>
            <a:off x="3169660" y="872988"/>
            <a:ext cx="5091543" cy="3733798"/>
          </a:xfrm>
          <a:prstGeom prst="rect">
            <a:avLst/>
          </a:prstGeom>
        </p:spPr>
      </p:pic>
    </p:spTree>
    <p:extLst>
      <p:ext uri="{BB962C8B-B14F-4D97-AF65-F5344CB8AC3E}">
        <p14:creationId xmlns:p14="http://schemas.microsoft.com/office/powerpoint/2010/main" val="2247854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8210550" cy="620712"/>
          </a:xfrm>
        </p:spPr>
        <p:txBody>
          <a:bodyPr/>
          <a:lstStyle/>
          <a:p>
            <a:r>
              <a:rPr lang="en-US"/>
              <a:t>Why have Station Experience Guidelines?</a:t>
            </a:r>
          </a:p>
        </p:txBody>
      </p:sp>
      <p:sp>
        <p:nvSpPr>
          <p:cNvPr id="3" name="Text Placeholder 2"/>
          <p:cNvSpPr>
            <a:spLocks noGrp="1"/>
          </p:cNvSpPr>
          <p:nvPr>
            <p:ph type="body" sz="quarter" idx="10"/>
          </p:nvPr>
        </p:nvSpPr>
        <p:spPr>
          <a:xfrm>
            <a:off x="628650" y="895351"/>
            <a:ext cx="4400550" cy="3733799"/>
          </a:xfrm>
        </p:spPr>
        <p:txBody>
          <a:bodyPr/>
          <a:lstStyle/>
          <a:p>
            <a:r>
              <a:rPr lang="en-US" dirty="0"/>
              <a:t>ST Value of Passenger Focus:</a:t>
            </a:r>
          </a:p>
          <a:p>
            <a:r>
              <a:rPr lang="en-US" sz="2000" b="0" i="0" dirty="0">
                <a:solidFill>
                  <a:schemeClr val="tx1"/>
                </a:solidFill>
              </a:rPr>
              <a:t>We always start with our passengers’ needs and work back from there. They are the focus of everything we do.</a:t>
            </a:r>
            <a:endParaRPr lang="en-US" sz="2000" dirty="0"/>
          </a:p>
          <a:p>
            <a:r>
              <a:rPr lang="en-US" dirty="0"/>
              <a:t>What is the SEDG?</a:t>
            </a:r>
          </a:p>
          <a:p>
            <a:r>
              <a:rPr lang="en-US" sz="2000" b="0" i="0" dirty="0">
                <a:solidFill>
                  <a:schemeClr val="tx1"/>
                </a:solidFill>
              </a:rPr>
              <a:t>An illustrated primer of Link design from the passenger perspective</a:t>
            </a:r>
          </a:p>
          <a:p>
            <a:r>
              <a:rPr lang="en-US" sz="2000" b="0" i="0" dirty="0">
                <a:solidFill>
                  <a:schemeClr val="tx1"/>
                </a:solidFill>
              </a:rPr>
              <a:t>Required on ST3 projects in tri-county area</a:t>
            </a:r>
            <a:endParaRPr lang="en-US" dirty="0"/>
          </a:p>
        </p:txBody>
      </p:sp>
      <p:pic>
        <p:nvPicPr>
          <p:cNvPr id="8" name="Picture 7">
            <a:extLst>
              <a:ext uri="{FF2B5EF4-FFF2-40B4-BE49-F238E27FC236}">
                <a16:creationId xmlns:a16="http://schemas.microsoft.com/office/drawing/2014/main" id="{5B9857F1-495E-D8FF-7CA1-6C07F6036806}"/>
              </a:ext>
            </a:extLst>
          </p:cNvPr>
          <p:cNvPicPr>
            <a:picLocks noChangeAspect="1"/>
          </p:cNvPicPr>
          <p:nvPr/>
        </p:nvPicPr>
        <p:blipFill>
          <a:blip r:embed="rId3"/>
          <a:stretch>
            <a:fillRect/>
          </a:stretch>
        </p:blipFill>
        <p:spPr>
          <a:xfrm>
            <a:off x="5119139" y="1431235"/>
            <a:ext cx="3796261" cy="24498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81146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lstStyle/>
          <a:p>
            <a:r>
              <a:rPr lang="en-US" sz="2800" dirty="0">
                <a:ea typeface="ＭＳ Ｐゴシック"/>
              </a:rPr>
              <a:t>Three Key Focus Areas</a:t>
            </a:r>
          </a:p>
        </p:txBody>
      </p:sp>
      <p:sp>
        <p:nvSpPr>
          <p:cNvPr id="3" name="Text Placeholder 2"/>
          <p:cNvSpPr>
            <a:spLocks noGrp="1"/>
          </p:cNvSpPr>
          <p:nvPr>
            <p:ph type="body" sz="quarter" idx="10"/>
          </p:nvPr>
        </p:nvSpPr>
        <p:spPr>
          <a:xfrm>
            <a:off x="628650" y="891371"/>
            <a:ext cx="7600950" cy="3506458"/>
          </a:xfrm>
        </p:spPr>
        <p:txBody>
          <a:bodyPr lIns="91440" tIns="45720" rIns="91440" bIns="45720" anchor="t"/>
          <a:lstStyle/>
          <a:p>
            <a:r>
              <a:rPr lang="en-US">
                <a:ea typeface="ＭＳ Ｐゴシック"/>
              </a:rPr>
              <a:t>Passenger Experience: </a:t>
            </a:r>
            <a:r>
              <a:rPr lang="en-US" sz="2000" b="0" i="0">
                <a:solidFill>
                  <a:schemeClr val="tx1"/>
                </a:solidFill>
                <a:ea typeface="ＭＳ Ｐゴシック"/>
                <a:cs typeface="+mn-cs"/>
              </a:rPr>
              <a:t>Define the passenger experience: passenger attributes, pedestrian flow, access, transit mode integration, etc.</a:t>
            </a:r>
            <a:endParaRPr lang="en-US" sz="2000" b="0" i="0">
              <a:solidFill>
                <a:schemeClr val="tx1"/>
              </a:solidFill>
              <a:ea typeface="ＭＳ Ｐゴシック"/>
              <a:cs typeface="Arial"/>
            </a:endParaRPr>
          </a:p>
          <a:p>
            <a:pPr lvl="0"/>
            <a:r>
              <a:rPr lang="en-US">
                <a:ea typeface="ＭＳ Ｐゴシック"/>
              </a:rPr>
              <a:t>Link Station Design: </a:t>
            </a:r>
            <a:r>
              <a:rPr lang="en-US" sz="2000" b="0" i="0">
                <a:solidFill>
                  <a:schemeClr val="tx1"/>
                </a:solidFill>
                <a:ea typeface="ＭＳ Ｐゴシック"/>
                <a:cs typeface="+mn-cs"/>
              </a:rPr>
              <a:t>Set expectations for Link station design and standardization in support of the passenger experience</a:t>
            </a:r>
            <a:endParaRPr lang="en-US" sz="2000" b="0" i="0">
              <a:solidFill>
                <a:schemeClr val="tx1"/>
              </a:solidFill>
              <a:ea typeface="ＭＳ Ｐゴシック"/>
              <a:cs typeface="Arial"/>
            </a:endParaRPr>
          </a:p>
          <a:p>
            <a:pPr lvl="1" indent="-342900"/>
            <a:r>
              <a:rPr lang="en-US" b="1" i="1">
                <a:solidFill>
                  <a:srgbClr val="EF7622"/>
                </a:solidFill>
                <a:ea typeface="ＭＳ Ｐゴシック"/>
              </a:rPr>
              <a:t>Station En</a:t>
            </a:r>
            <a:r>
              <a:rPr lang="en-US">
                <a:ea typeface="ＭＳ Ｐゴシック"/>
              </a:rPr>
              <a:t>vironment: </a:t>
            </a:r>
            <a:r>
              <a:rPr lang="en-US" sz="2000" b="0" i="0">
                <a:solidFill>
                  <a:schemeClr val="tx1"/>
                </a:solidFill>
                <a:ea typeface="ＭＳ Ｐゴシック"/>
              </a:rPr>
              <a:t>Provide guidelines for station access, urban design, and TOD implementation for a station area that supports passengers</a:t>
            </a:r>
            <a:endParaRPr lang="en-US"/>
          </a:p>
        </p:txBody>
      </p:sp>
    </p:spTree>
    <p:extLst>
      <p:ext uri="{BB962C8B-B14F-4D97-AF65-F5344CB8AC3E}">
        <p14:creationId xmlns:p14="http://schemas.microsoft.com/office/powerpoint/2010/main" val="2357219041"/>
      </p:ext>
    </p:extLst>
  </p:cSld>
  <p:clrMapOvr>
    <a:masterClrMapping/>
  </p:clrMapOvr>
</p:sld>
</file>

<file path=ppt/theme/theme1.xml><?xml version="1.0" encoding="utf-8"?>
<a:theme xmlns:a="http://schemas.openxmlformats.org/drawingml/2006/main" name="ST agency template 2017">
  <a:themeElements>
    <a:clrScheme name="Agency PPT theme colors 1">
      <a:dk1>
        <a:srgbClr val="1F2F51"/>
      </a:dk1>
      <a:lt1>
        <a:srgbClr val="FFFFFF"/>
      </a:lt1>
      <a:dk2>
        <a:srgbClr val="1F2F51"/>
      </a:dk2>
      <a:lt2>
        <a:srgbClr val="4FBFC8"/>
      </a:lt2>
      <a:accent1>
        <a:srgbClr val="F3A230"/>
      </a:accent1>
      <a:accent2>
        <a:srgbClr val="5FB47E"/>
      </a:accent2>
      <a:accent3>
        <a:srgbClr val="3583AE"/>
      </a:accent3>
      <a:accent4>
        <a:srgbClr val="366E5F"/>
      </a:accent4>
      <a:accent5>
        <a:srgbClr val="379BAE"/>
      </a:accent5>
      <a:accent6>
        <a:srgbClr val="A5A5A5"/>
      </a:accent6>
      <a:hlink>
        <a:srgbClr val="FFAB34"/>
      </a:hlink>
      <a:folHlink>
        <a:srgbClr val="F4A33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BB9F755E-B57F-724D-921C-07836375C45C}" vid="{FB83816C-65B4-884B-8226-5E7EC5FF56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2346d52-914a-432d-9004-073171460b07">
      <UserInfo>
        <DisplayName>Tanaka, Tats</DisplayName>
        <AccountId>117</AccountId>
        <AccountType/>
      </UserInfo>
      <UserInfo>
        <DisplayName>Gartrell, Michelle</DisplayName>
        <AccountId>17</AccountId>
        <AccountType/>
      </UserInfo>
      <UserInfo>
        <DisplayName>Perez, Joanna</DisplayName>
        <AccountId>154</AccountId>
        <AccountType/>
      </UserInfo>
      <UserInfo>
        <DisplayName>Banerjee, Indra</DisplayName>
        <AccountId>108</AccountId>
        <AccountType/>
      </UserInfo>
      <UserInfo>
        <DisplayName>Sirois, Jonathan</DisplayName>
        <AccountId>81</AccountId>
        <AccountType/>
      </UserInfo>
      <UserInfo>
        <DisplayName>Gutierrez, Moises</DisplayName>
        <AccountId>100</AccountId>
        <AccountType/>
      </UserInfo>
      <UserInfo>
        <DisplayName>Billen, Don</DisplayName>
        <AccountId>103</AccountId>
        <AccountType/>
      </UserInfo>
      <UserInfo>
        <DisplayName>Khouri, Claire</DisplayName>
        <AccountId>209</AccountId>
        <AccountType/>
      </UserInfo>
      <UserInfo>
        <DisplayName>Chase, Claire</DisplayName>
        <AccountId>210</AccountId>
        <AccountType/>
      </UserInfo>
      <UserInfo>
        <DisplayName>Higuera, Juan</DisplayName>
        <AccountId>211</AccountId>
        <AccountType/>
      </UserInfo>
      <UserInfo>
        <DisplayName>Arnold, Russ</DisplayName>
        <AccountId>47</AccountId>
        <AccountType/>
      </UserInfo>
      <UserInfo>
        <DisplayName>Pihlstrom, Kerry</DisplayName>
        <AccountId>29</AccountId>
        <AccountType/>
      </UserInfo>
      <UserInfo>
        <DisplayName>McLaughlin, Elisabeth</DisplayName>
        <AccountId>388</AccountId>
        <AccountType/>
      </UserInfo>
      <UserInfo>
        <DisplayName>Luecke, Barbara</DisplayName>
        <AccountId>98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F39001EEF81344B99DF53E684910CA" ma:contentTypeVersion="13" ma:contentTypeDescription="Create a new document." ma:contentTypeScope="" ma:versionID="abb938148d955ef880cdad52204db83a">
  <xsd:schema xmlns:xsd="http://www.w3.org/2001/XMLSchema" xmlns:xs="http://www.w3.org/2001/XMLSchema" xmlns:p="http://schemas.microsoft.com/office/2006/metadata/properties" xmlns:ns2="cc178e3b-dd3b-4fcf-b4fd-747eb2141e7b" xmlns:ns3="82346d52-914a-432d-9004-073171460b07" targetNamespace="http://schemas.microsoft.com/office/2006/metadata/properties" ma:root="true" ma:fieldsID="5e8ab28d31503a25f6f779ddc427fdfb" ns2:_="" ns3:_="">
    <xsd:import namespace="cc178e3b-dd3b-4fcf-b4fd-747eb2141e7b"/>
    <xsd:import namespace="82346d52-914a-432d-9004-073171460b0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178e3b-dd3b-4fcf-b4fd-747eb2141e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346d52-914a-432d-9004-073171460b0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A3CA83-00D0-4C02-BAB8-E2D9B728E966}">
  <ds:schemaRefs>
    <ds:schemaRef ds:uri="http://purl.org/dc/terms/"/>
    <ds:schemaRef ds:uri="http://purl.org/dc/elements/1.1/"/>
    <ds:schemaRef ds:uri="http://www.w3.org/XML/1998/namespace"/>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82346d52-914a-432d-9004-073171460b07"/>
    <ds:schemaRef ds:uri="cc178e3b-dd3b-4fcf-b4fd-747eb2141e7b"/>
  </ds:schemaRefs>
</ds:datastoreItem>
</file>

<file path=customXml/itemProps2.xml><?xml version="1.0" encoding="utf-8"?>
<ds:datastoreItem xmlns:ds="http://schemas.openxmlformats.org/officeDocument/2006/customXml" ds:itemID="{129E082D-B423-4B25-96D7-2AF6A6446824}">
  <ds:schemaRefs>
    <ds:schemaRef ds:uri="http://schemas.microsoft.com/sharepoint/v3/contenttype/forms"/>
  </ds:schemaRefs>
</ds:datastoreItem>
</file>

<file path=customXml/itemProps3.xml><?xml version="1.0" encoding="utf-8"?>
<ds:datastoreItem xmlns:ds="http://schemas.openxmlformats.org/officeDocument/2006/customXml" ds:itemID="{C41C5B23-8D15-46B8-A2B3-82FAC7D8C2B6}">
  <ds:schemaRefs>
    <ds:schemaRef ds:uri="82346d52-914a-432d-9004-073171460b07"/>
    <ds:schemaRef ds:uri="cc178e3b-dd3b-4fcf-b4fd-747eb2141e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67</TotalTime>
  <Words>1683</Words>
  <Application>Microsoft Office PowerPoint</Application>
  <PresentationFormat>On-screen Show (16:9)</PresentationFormat>
  <Paragraphs>265</Paragraphs>
  <Slides>33</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Arial,Sans-Serif</vt:lpstr>
      <vt:lpstr>Calibri</vt:lpstr>
      <vt:lpstr>Segoe UI</vt:lpstr>
      <vt:lpstr>ST agency template 2017</vt:lpstr>
      <vt:lpstr>PowerPoint Presentation</vt:lpstr>
      <vt:lpstr>Outline</vt:lpstr>
      <vt:lpstr>Introductions</vt:lpstr>
      <vt:lpstr>Sound Transit Mission and Priorities</vt:lpstr>
      <vt:lpstr>Sound Transit Organization</vt:lpstr>
      <vt:lpstr>Sound Transit Design Standards</vt:lpstr>
      <vt:lpstr>Sound Transit Design Standards</vt:lpstr>
      <vt:lpstr>Why have Station Experience Guidelines?</vt:lpstr>
      <vt:lpstr>Three Key Focus Areas</vt:lpstr>
      <vt:lpstr>Cost Considerations &amp; Lessons Learned</vt:lpstr>
      <vt:lpstr>PowerPoint Presentation</vt:lpstr>
      <vt:lpstr>Passenger Experience defined</vt:lpstr>
      <vt:lpstr>Passenger Characteristics</vt:lpstr>
      <vt:lpstr>Passenger journey sequence on Link</vt:lpstr>
      <vt:lpstr>PowerPoint Presentation</vt:lpstr>
      <vt:lpstr>Station Standardization</vt:lpstr>
      <vt:lpstr>Neighborhood Identity</vt:lpstr>
      <vt:lpstr>Design Concept</vt:lpstr>
      <vt:lpstr>Maintenance Requirements</vt:lpstr>
      <vt:lpstr>PowerPoint Presentation</vt:lpstr>
      <vt:lpstr>Station Environment</vt:lpstr>
      <vt:lpstr>Station Environment Typologies</vt:lpstr>
      <vt:lpstr>Station Environment Typologies</vt:lpstr>
      <vt:lpstr>Support Equitable TOD in Link Station Areas</vt:lpstr>
      <vt:lpstr>PowerPoint Presentation</vt:lpstr>
      <vt:lpstr>Passenger Restrooms</vt:lpstr>
      <vt:lpstr>Passenger Restrooms</vt:lpstr>
      <vt:lpstr>Retail</vt:lpstr>
      <vt:lpstr>Vertical Conveyances</vt:lpstr>
      <vt:lpstr>Number of Station Entries - Background</vt:lpstr>
      <vt:lpstr>Number of Entries</vt:lpstr>
      <vt:lpstr>In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Presentation Template</dc:title>
  <dc:creator>Microsoft Office User</dc:creator>
  <cp:lastModifiedBy>Montgomery, Julie</cp:lastModifiedBy>
  <cp:revision>5</cp:revision>
  <cp:lastPrinted>2021-11-22T21:25:04Z</cp:lastPrinted>
  <dcterms:created xsi:type="dcterms:W3CDTF">2017-02-13T23:47:01Z</dcterms:created>
  <dcterms:modified xsi:type="dcterms:W3CDTF">2023-11-02T05:28:31Z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0x010100C9F39001EEF81344B99DF53E684910CA</vt:lpwstr>
  </property>
  <property fmtid="{D5CDD505-2E9C-101B-9397-08002B2CF9AE}" pid="3" name="Order">
    <vt:r8>417500</vt:r8>
  </property>
  <property fmtid="{D5CDD505-2E9C-101B-9397-08002B2CF9AE}" pid="4" name="xd_Signature">
    <vt:bool>false</vt:bool>
  </property>
  <property fmtid="{D5CDD505-2E9C-101B-9397-08002B2CF9AE}" pid="5" name="SharedWithUsers">
    <vt:lpwstr>1020;#Lichtenstein, Kate;#117;#Mak, Stephen;#17;#Montgomery, Julie</vt:lpwstr>
  </property>
  <property fmtid="{D5CDD505-2E9C-101B-9397-08002B2CF9AE}" pid="6" name="xd_ProgID">
    <vt:lpwstr/>
  </property>
  <property fmtid="{D5CDD505-2E9C-101B-9397-08002B2CF9AE}" pid="7" name="_ExtendedDescription">
    <vt:lpwstr/>
  </property>
  <property fmtid="{D5CDD505-2E9C-101B-9397-08002B2CF9AE}" pid="8" name="ComplianceAssetId">
    <vt:lpwstr/>
  </property>
  <property fmtid="{D5CDD505-2E9C-101B-9397-08002B2CF9AE}" pid="9" name="TemplateUrl">
    <vt:lpwstr/>
  </property>
</Properties>
</file>