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69" r:id="rId2"/>
    <p:sldId id="349" r:id="rId3"/>
    <p:sldId id="390" r:id="rId4"/>
    <p:sldId id="391" r:id="rId5"/>
    <p:sldId id="389" r:id="rId6"/>
    <p:sldId id="388" r:id="rId7"/>
    <p:sldId id="393" r:id="rId8"/>
    <p:sldId id="392" r:id="rId9"/>
    <p:sldId id="394" r:id="rId10"/>
    <p:sldId id="373" r:id="rId11"/>
    <p:sldId id="387" r:id="rId12"/>
    <p:sldId id="375" r:id="rId13"/>
    <p:sldId id="383" r:id="rId14"/>
    <p:sldId id="386" r:id="rId15"/>
    <p:sldId id="384" r:id="rId16"/>
    <p:sldId id="395" r:id="rId17"/>
    <p:sldId id="396" r:id="rId18"/>
    <p:sldId id="397" r:id="rId19"/>
    <p:sldId id="345"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0D0"/>
    <a:srgbClr val="FF6C2C"/>
    <a:srgbClr val="00A85D"/>
    <a:srgbClr val="E1DA1E"/>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5" autoAdjust="0"/>
    <p:restoredTop sz="96126" autoAdjust="0"/>
  </p:normalViewPr>
  <p:slideViewPr>
    <p:cSldViewPr>
      <p:cViewPr varScale="1">
        <p:scale>
          <a:sx n="79" d="100"/>
          <a:sy n="79" d="100"/>
        </p:scale>
        <p:origin x="514" y="67"/>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17882BE0-FE7C-4021-9019-1DF6BEF748BA}" type="datetimeFigureOut">
              <a:rPr lang="en-US" smtClean="0"/>
              <a:t>8/25/2016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B945AB8A-D2EB-4CDA-B774-5FE6FF4A7EAC}" type="slidenum">
              <a:rPr lang="en-US" smtClean="0"/>
              <a:t>‹#›</a:t>
            </a:fld>
            <a:endParaRPr lang="en-US" dirty="0"/>
          </a:p>
        </p:txBody>
      </p:sp>
    </p:spTree>
    <p:extLst>
      <p:ext uri="{BB962C8B-B14F-4D97-AF65-F5344CB8AC3E}">
        <p14:creationId xmlns:p14="http://schemas.microsoft.com/office/powerpoint/2010/main" val="244073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B9CC9BE-8D3D-4419-B898-99F5B5F52035}" type="datetimeFigureOut">
              <a:rPr lang="en-US" smtClean="0"/>
              <a:t>8/25/2016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3B10C2AC-17C6-42D8-A8B5-E76474FD89C9}" type="slidenum">
              <a:rPr lang="en-US" smtClean="0"/>
              <a:t>‹#›</a:t>
            </a:fld>
            <a:endParaRPr lang="en-US" dirty="0"/>
          </a:p>
        </p:txBody>
      </p:sp>
    </p:spTree>
    <p:extLst>
      <p:ext uri="{BB962C8B-B14F-4D97-AF65-F5344CB8AC3E}">
        <p14:creationId xmlns:p14="http://schemas.microsoft.com/office/powerpoint/2010/main" val="245442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3C04F72-F06A-4B57-A7E5-D67F2B6312BD}" type="slidenum">
              <a:rPr lang="en-US" smtClean="0"/>
              <a:t>1</a:t>
            </a:fld>
            <a:endParaRPr lang="en-US"/>
          </a:p>
        </p:txBody>
      </p:sp>
    </p:spTree>
    <p:extLst>
      <p:ext uri="{BB962C8B-B14F-4D97-AF65-F5344CB8AC3E}">
        <p14:creationId xmlns:p14="http://schemas.microsoft.com/office/powerpoint/2010/main" val="298674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C04F72-F06A-4B57-A7E5-D67F2B6312BD}" type="slidenum">
              <a:rPr lang="en-US" smtClean="0"/>
              <a:t>19</a:t>
            </a:fld>
            <a:endParaRPr lang="en-US" dirty="0"/>
          </a:p>
        </p:txBody>
      </p:sp>
    </p:spTree>
    <p:extLst>
      <p:ext uri="{BB962C8B-B14F-4D97-AF65-F5344CB8AC3E}">
        <p14:creationId xmlns:p14="http://schemas.microsoft.com/office/powerpoint/2010/main" val="32903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FMP</a:t>
            </a:r>
            <a:r>
              <a:rPr lang="en-US" baseline="0" dirty="0" smtClean="0"/>
              <a:t> speaks directly to our core values. It strives to provide safe and interconnected movement of goods in support of a  vibrant economy </a:t>
            </a:r>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9551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30B5-1894-4E57-846E-8D86D26EBDDA}" type="slidenum">
              <a:rPr lang="en-US" smtClean="0"/>
              <a:pPr/>
              <a:t>3</a:t>
            </a:fld>
            <a:endParaRPr lang="en-US" dirty="0"/>
          </a:p>
        </p:txBody>
      </p:sp>
    </p:spTree>
    <p:extLst>
      <p:ext uri="{BB962C8B-B14F-4D97-AF65-F5344CB8AC3E}">
        <p14:creationId xmlns:p14="http://schemas.microsoft.com/office/powerpoint/2010/main" val="266477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30B5-1894-4E57-846E-8D86D26EBDDA}" type="slidenum">
              <a:rPr lang="en-US" smtClean="0"/>
              <a:pPr/>
              <a:t>4</a:t>
            </a:fld>
            <a:endParaRPr lang="en-US" dirty="0"/>
          </a:p>
        </p:txBody>
      </p:sp>
    </p:spTree>
    <p:extLst>
      <p:ext uri="{BB962C8B-B14F-4D97-AF65-F5344CB8AC3E}">
        <p14:creationId xmlns:p14="http://schemas.microsoft.com/office/powerpoint/2010/main" val="162602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FA30B5-1894-4E57-846E-8D86D26EBDDA}" type="slidenum">
              <a:rPr lang="en-US" smtClean="0"/>
              <a:pPr/>
              <a:t>5</a:t>
            </a:fld>
            <a:endParaRPr lang="en-US" dirty="0"/>
          </a:p>
        </p:txBody>
      </p:sp>
    </p:spTree>
    <p:extLst>
      <p:ext uri="{BB962C8B-B14F-4D97-AF65-F5344CB8AC3E}">
        <p14:creationId xmlns:p14="http://schemas.microsoft.com/office/powerpoint/2010/main" val="97772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D67F6-486B-4582-8E22-D718E5A00D7F}" type="slidenum">
              <a:rPr lang="en-US" smtClean="0"/>
              <a:t>6</a:t>
            </a:fld>
            <a:endParaRPr lang="en-US"/>
          </a:p>
        </p:txBody>
      </p:sp>
    </p:spTree>
    <p:extLst>
      <p:ext uri="{BB962C8B-B14F-4D97-AF65-F5344CB8AC3E}">
        <p14:creationId xmlns:p14="http://schemas.microsoft.com/office/powerpoint/2010/main" val="226493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Vision: </a:t>
            </a:r>
          </a:p>
          <a:p>
            <a:pPr marL="0" indent="0">
              <a:buNone/>
            </a:pPr>
            <a:r>
              <a:rPr lang="en-US" dirty="0" smtClean="0"/>
              <a:t>Articulates the desired future outcome of the Plan.</a:t>
            </a:r>
          </a:p>
          <a:p>
            <a:pPr marL="0" indent="0">
              <a:buNone/>
            </a:pPr>
            <a:r>
              <a:rPr lang="en-US" dirty="0" smtClean="0"/>
              <a:t>Goals: </a:t>
            </a:r>
          </a:p>
          <a:p>
            <a:pPr marL="0" indent="0">
              <a:buNone/>
            </a:pPr>
            <a:r>
              <a:rPr lang="en-US" dirty="0" smtClean="0"/>
              <a:t>Desired outcomes (what we hope to accomplish).</a:t>
            </a:r>
          </a:p>
          <a:p>
            <a:pPr marL="0" indent="0">
              <a:buNone/>
            </a:pPr>
            <a:r>
              <a:rPr lang="en-US" dirty="0" smtClean="0"/>
              <a:t>Objectives: </a:t>
            </a:r>
          </a:p>
          <a:p>
            <a:pPr marL="0" indent="0">
              <a:buNone/>
            </a:pPr>
            <a:r>
              <a:rPr lang="en-US" dirty="0" smtClean="0"/>
              <a:t>How we plan to accomplish the Plan goals.</a:t>
            </a:r>
          </a:p>
          <a:p>
            <a:pPr marL="0" indent="0">
              <a:buNone/>
            </a:pPr>
            <a:r>
              <a:rPr lang="en-US" dirty="0" smtClean="0"/>
              <a:t>Strategies: </a:t>
            </a:r>
          </a:p>
          <a:p>
            <a:pPr marL="0" indent="0">
              <a:buNone/>
            </a:pPr>
            <a:r>
              <a:rPr lang="en-US" dirty="0" smtClean="0"/>
              <a:t>Key actions for implementing each objective.</a:t>
            </a:r>
          </a:p>
          <a:p>
            <a:pPr marL="0" indent="0">
              <a:spcBef>
                <a:spcPts val="0"/>
              </a:spcBef>
              <a:buNone/>
            </a:pPr>
            <a:r>
              <a:rPr lang="en-US" dirty="0" smtClean="0"/>
              <a:t>Performance Measures: </a:t>
            </a:r>
          </a:p>
          <a:p>
            <a:pPr marL="0" indent="0">
              <a:spcBef>
                <a:spcPts val="0"/>
              </a:spcBef>
              <a:buNone/>
            </a:pPr>
            <a:r>
              <a:rPr lang="en-US" dirty="0" smtClean="0"/>
              <a:t>How we track progress in achieving Plan goals.</a:t>
            </a:r>
          </a:p>
          <a:p>
            <a:pPr marL="0" indent="0">
              <a:buNone/>
            </a:pPr>
            <a:endParaRPr lang="en-US" dirty="0" smtClean="0"/>
          </a:p>
        </p:txBody>
      </p:sp>
      <p:sp>
        <p:nvSpPr>
          <p:cNvPr id="4" name="Slide Number Placeholder 3"/>
          <p:cNvSpPr>
            <a:spLocks noGrp="1"/>
          </p:cNvSpPr>
          <p:nvPr>
            <p:ph type="sldNum" sz="quarter" idx="10"/>
          </p:nvPr>
        </p:nvSpPr>
        <p:spPr/>
        <p:txBody>
          <a:bodyPr/>
          <a:lstStyle/>
          <a:p>
            <a:fld id="{3B10C2AC-17C6-42D8-A8B5-E76474FD89C9}" type="slidenum">
              <a:rPr lang="en-US" smtClean="0"/>
              <a:t>9</a:t>
            </a:fld>
            <a:endParaRPr lang="en-US" dirty="0"/>
          </a:p>
        </p:txBody>
      </p:sp>
    </p:spTree>
    <p:extLst>
      <p:ext uri="{BB962C8B-B14F-4D97-AF65-F5344CB8AC3E}">
        <p14:creationId xmlns:p14="http://schemas.microsoft.com/office/powerpoint/2010/main" val="350624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how do we decide which projects to even begin work on?  SDOT has a very </a:t>
            </a:r>
            <a:r>
              <a:rPr lang="en-US" b="1" baseline="0" dirty="0" smtClean="0"/>
              <a:t>rigorous, data-driven </a:t>
            </a:r>
            <a:r>
              <a:rPr lang="en-US" baseline="0" dirty="0" smtClean="0"/>
              <a:t>process that helps us identify the most pressing needs for limited funding in the city.  It is summarized here:</a:t>
            </a:r>
          </a:p>
          <a:p>
            <a:endParaRPr lang="en-US" baseline="0" dirty="0" smtClean="0"/>
          </a:p>
          <a:p>
            <a:r>
              <a:rPr lang="en-US" baseline="0" dirty="0" smtClean="0"/>
              <a:t>Once we’ve overlaid the plans and our maintenance needs, we develop a long list of potential projects – this list is around </a:t>
            </a:r>
            <a:r>
              <a:rPr lang="en-US" b="1" baseline="0" dirty="0" smtClean="0"/>
              <a:t>100 projects</a:t>
            </a:r>
            <a:r>
              <a:rPr lang="en-US" baseline="0" dirty="0" smtClean="0"/>
              <a:t>.  </a:t>
            </a:r>
          </a:p>
          <a:p>
            <a:endParaRPr lang="en-US" baseline="0" dirty="0" smtClean="0"/>
          </a:p>
          <a:p>
            <a:r>
              <a:rPr lang="en-US" baseline="0" dirty="0" smtClean="0"/>
              <a:t>Those projects are then scored and ranked using </a:t>
            </a:r>
            <a:r>
              <a:rPr lang="en-US" b="1" baseline="0" dirty="0" smtClean="0"/>
              <a:t>quantitative data </a:t>
            </a:r>
            <a:r>
              <a:rPr lang="en-US" baseline="0" dirty="0" smtClean="0"/>
              <a:t>that supports our broader goals: data like numbers of collisions on the corridor, the state of the pavement, and even things like health indicators and car ownership rates in the surrounding neighborhood to ensure we’re investing equitably in all communities.</a:t>
            </a:r>
          </a:p>
          <a:p>
            <a:endParaRPr lang="en-US" baseline="0" dirty="0" smtClean="0"/>
          </a:p>
          <a:p>
            <a:r>
              <a:rPr lang="en-US" baseline="0" dirty="0" smtClean="0"/>
              <a:t>After this quantitative analysis, we also take into account more </a:t>
            </a:r>
            <a:r>
              <a:rPr lang="en-US" b="1" baseline="0" dirty="0" smtClean="0"/>
              <a:t>qualitative factors </a:t>
            </a:r>
            <a:r>
              <a:rPr lang="en-US" baseline="0" dirty="0" smtClean="0"/>
              <a:t>like: is funding available? If we do the project now, can we leverage major investment from other partners? And will completing the project now avoid major system maintenance costs later, equally a net benefit over time?</a:t>
            </a:r>
          </a:p>
          <a:p>
            <a:endParaRPr lang="en-US" baseline="0" dirty="0" smtClean="0"/>
          </a:p>
          <a:p>
            <a:r>
              <a:rPr lang="en-US" baseline="0" dirty="0" smtClean="0"/>
              <a:t>From there we narrow the list.  The Move Seattle plan includes a </a:t>
            </a:r>
            <a:r>
              <a:rPr lang="en-US" b="1" baseline="0" dirty="0" smtClean="0"/>
              <a:t>24 high-priority projects</a:t>
            </a:r>
            <a:r>
              <a:rPr lang="en-US" baseline="0" dirty="0" smtClean="0"/>
              <a:t>.  When we look at a realistic forecast for funding over the next 10 years, we think about </a:t>
            </a:r>
            <a:r>
              <a:rPr lang="en-US" b="1" baseline="0" dirty="0" smtClean="0"/>
              <a:t>17 of those can be completed in the Move Seattle timeframe</a:t>
            </a:r>
            <a:r>
              <a:rPr lang="en-US" baseline="0" dirty="0" smtClean="0"/>
              <a:t>.  The are shown on the following  map.</a:t>
            </a:r>
          </a:p>
        </p:txBody>
      </p:sp>
      <p:sp>
        <p:nvSpPr>
          <p:cNvPr id="4" name="Slide Number Placeholder 3"/>
          <p:cNvSpPr>
            <a:spLocks noGrp="1"/>
          </p:cNvSpPr>
          <p:nvPr>
            <p:ph type="sldNum" sz="quarter" idx="10"/>
          </p:nvPr>
        </p:nvSpPr>
        <p:spPr/>
        <p:txBody>
          <a:bodyPr/>
          <a:lstStyle/>
          <a:p>
            <a:fld id="{63C04F72-F06A-4B57-A7E5-D67F2B6312BD}" type="slidenum">
              <a:rPr lang="en-US" smtClean="0"/>
              <a:t>14</a:t>
            </a:fld>
            <a:endParaRPr lang="en-US"/>
          </a:p>
        </p:txBody>
      </p:sp>
    </p:spTree>
    <p:extLst>
      <p:ext uri="{BB962C8B-B14F-4D97-AF65-F5344CB8AC3E}">
        <p14:creationId xmlns:p14="http://schemas.microsoft.com/office/powerpoint/2010/main" val="414239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a:buAutoNum type="arabicPeriod"/>
            </a:pPr>
            <a:r>
              <a:rPr lang="en-US" dirty="0" smtClean="0"/>
              <a:t>First, we literally </a:t>
            </a:r>
            <a:r>
              <a:rPr lang="en-US" b="1" dirty="0" smtClean="0"/>
              <a:t>overlap the priorities </a:t>
            </a:r>
            <a:r>
              <a:rPr lang="en-US" dirty="0" smtClean="0"/>
              <a:t>in the plans in </a:t>
            </a:r>
            <a:r>
              <a:rPr lang="en-US" b="1" dirty="0" smtClean="0"/>
              <a:t>map analysis</a:t>
            </a:r>
          </a:p>
          <a:p>
            <a:pPr marL="232075" indent="-232075">
              <a:buAutoNum type="arabicPeriod"/>
            </a:pPr>
            <a:endParaRPr lang="en-US" dirty="0" smtClean="0"/>
          </a:p>
          <a:p>
            <a:pPr marL="232075" indent="-232075">
              <a:buAutoNum type="arabicPeriod"/>
            </a:pPr>
            <a:r>
              <a:rPr lang="en-US" dirty="0" smtClean="0"/>
              <a:t>Then, we take a look at the Comprehensive Plan,</a:t>
            </a:r>
            <a:r>
              <a:rPr lang="en-US" baseline="0" dirty="0" smtClean="0"/>
              <a:t> at land use, at the </a:t>
            </a:r>
            <a:r>
              <a:rPr lang="en-US" b="1" baseline="0" dirty="0" smtClean="0"/>
              <a:t>major functions of a street</a:t>
            </a:r>
            <a:r>
              <a:rPr lang="en-US" baseline="0" dirty="0" smtClean="0"/>
              <a:t>.  For instance, 23</a:t>
            </a:r>
            <a:r>
              <a:rPr lang="en-US" baseline="30000" dirty="0" smtClean="0"/>
              <a:t>rd</a:t>
            </a:r>
            <a:r>
              <a:rPr lang="en-US" baseline="0" dirty="0" smtClean="0"/>
              <a:t> Avenue in the Central District (a project underway now) is a critical transit corridor with pedestrian safety needs.  East Marginal Way, south of downtown, is a crucial freight and bicycle route.</a:t>
            </a:r>
          </a:p>
          <a:p>
            <a:pPr marL="232075" indent="-232075">
              <a:buAutoNum type="arabicPeriod"/>
            </a:pPr>
            <a:endParaRPr lang="en-US" baseline="0" dirty="0" smtClean="0"/>
          </a:p>
          <a:p>
            <a:pPr marL="232075" indent="-232075">
              <a:buAutoNum type="arabicPeriod"/>
            </a:pPr>
            <a:r>
              <a:rPr lang="en-US" baseline="0" dirty="0" smtClean="0"/>
              <a:t>We then </a:t>
            </a:r>
            <a:r>
              <a:rPr lang="en-US" b="1" baseline="0" dirty="0" smtClean="0"/>
              <a:t>develop and evaluate alternatives </a:t>
            </a:r>
            <a:r>
              <a:rPr lang="en-US" baseline="0" dirty="0" smtClean="0"/>
              <a:t>– this is where we work closely with the </a:t>
            </a:r>
            <a:r>
              <a:rPr lang="en-US" b="1" baseline="0" dirty="0" smtClean="0"/>
              <a:t>community</a:t>
            </a:r>
            <a:r>
              <a:rPr lang="en-US" baseline="0" dirty="0" smtClean="0"/>
              <a:t> and users of a road.</a:t>
            </a:r>
          </a:p>
          <a:p>
            <a:pPr marL="232075" indent="-232075">
              <a:buAutoNum type="arabicPeriod"/>
            </a:pPr>
            <a:endParaRPr lang="en-US" baseline="0" dirty="0" smtClean="0"/>
          </a:p>
          <a:p>
            <a:pPr marL="232075" indent="-232075">
              <a:buAutoNum type="arabicPeriod"/>
            </a:pPr>
            <a:r>
              <a:rPr lang="en-US" baseline="0" dirty="0" smtClean="0"/>
              <a:t>Once an alternative is selected, it is </a:t>
            </a:r>
            <a:r>
              <a:rPr lang="en-US" b="1" baseline="0" dirty="0" smtClean="0"/>
              <a:t>designed and built.</a:t>
            </a:r>
          </a:p>
          <a:p>
            <a:pPr marL="232075" indent="-232075">
              <a:buAutoNum type="arabicPeriod"/>
            </a:pPr>
            <a:endParaRPr lang="en-US" baseline="0" dirty="0" smtClean="0"/>
          </a:p>
          <a:p>
            <a:pPr marL="232075" indent="-232075">
              <a:buAutoNum type="arabicPeriod"/>
            </a:pPr>
            <a:r>
              <a:rPr lang="en-US" baseline="0" dirty="0" smtClean="0"/>
              <a:t>And, this step is critical, our job just begins when a project is built – from there we </a:t>
            </a:r>
            <a:r>
              <a:rPr lang="en-US" b="1" baseline="0" dirty="0" smtClean="0"/>
              <a:t>evaluate and report </a:t>
            </a:r>
            <a:r>
              <a:rPr lang="en-US" baseline="0" dirty="0" smtClean="0"/>
              <a:t>on how it is functioning and begin the long task of </a:t>
            </a:r>
            <a:r>
              <a:rPr lang="en-US" b="1" baseline="0" dirty="0" smtClean="0"/>
              <a:t>maintaining</a:t>
            </a:r>
            <a:r>
              <a:rPr lang="en-US" baseline="0" dirty="0" smtClean="0"/>
              <a:t> it.</a:t>
            </a:r>
          </a:p>
          <a:p>
            <a:pPr marL="232075" indent="-232075">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635B5-FF59-406E-B74D-09342D338540}" type="slidenum">
              <a:rPr lang="en-US" smtClean="0"/>
              <a:t>15</a:t>
            </a:fld>
            <a:endParaRPr lang="en-US"/>
          </a:p>
        </p:txBody>
      </p:sp>
    </p:spTree>
    <p:extLst>
      <p:ext uri="{BB962C8B-B14F-4D97-AF65-F5344CB8AC3E}">
        <p14:creationId xmlns:p14="http://schemas.microsoft.com/office/powerpoint/2010/main" val="47873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0E853-620D-46BA-872E-5731916B608A}"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99096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83ED1-2450-44E9-8E25-90F4F99EA526}"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56788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EE92DB-D900-4CE5-8F1C-E0CBBB828953}"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11329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66800"/>
            <a:ext cx="4038600" cy="4906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4038600" cy="4906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A5D0CD2D-6266-410E-ACE5-3AD9E56B54D8}" type="datetime1">
              <a:rPr lang="en-US"/>
              <a:pPr>
                <a:defRPr/>
              </a:pPr>
              <a:t>8/25/2016</a:t>
            </a:fld>
            <a:endParaRPr lang="en-US" dirty="0"/>
          </a:p>
        </p:txBody>
      </p:sp>
    </p:spTree>
    <p:extLst>
      <p:ext uri="{BB962C8B-B14F-4D97-AF65-F5344CB8AC3E}">
        <p14:creationId xmlns:p14="http://schemas.microsoft.com/office/powerpoint/2010/main" val="1468571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AD4A1-4CF0-469F-983D-6B9B6A270E59}"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146865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62E1A-906A-4775-B1BE-AB48D439281F}"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72695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9FE47-D37D-486D-9351-CD1594F08D72}"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01703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B1125-F8EA-4E2C-AE3C-EDB8F2B993B4}" type="datetime1">
              <a:rPr lang="en-US" smtClean="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13512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83A24-9A41-4F00-BE0F-741393B5619F}" type="datetime1">
              <a:rPr lang="en-US" smtClean="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217456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AA4B7-D165-483E-A083-08834BD868EC}" type="datetime1">
              <a:rPr lang="en-US" smtClean="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353667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56DD1-5DA3-4B76-91EF-7EEB0697FC4F}"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289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02B6E-122D-4D5C-8F11-560B71AF42FA}"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0ED69-ED4C-4FA8-B0E1-E6B6F7EC785F}" type="slidenum">
              <a:rPr lang="en-US" smtClean="0"/>
              <a:t>‹#›</a:t>
            </a:fld>
            <a:endParaRPr lang="en-US" dirty="0"/>
          </a:p>
        </p:txBody>
      </p:sp>
    </p:spTree>
    <p:extLst>
      <p:ext uri="{BB962C8B-B14F-4D97-AF65-F5344CB8AC3E}">
        <p14:creationId xmlns:p14="http://schemas.microsoft.com/office/powerpoint/2010/main" val="7617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0A9FC-C993-4EA7-BA39-B95AD7D1DD75}" type="datetime1">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0ED69-ED4C-4FA8-B0E1-E6B6F7EC785F}" type="slidenum">
              <a:rPr lang="en-US" smtClean="0"/>
              <a:t>‹#›</a:t>
            </a:fld>
            <a:endParaRPr lang="en-US" dirty="0"/>
          </a:p>
        </p:txBody>
      </p:sp>
    </p:spTree>
    <p:extLst>
      <p:ext uri="{BB962C8B-B14F-4D97-AF65-F5344CB8AC3E}">
        <p14:creationId xmlns:p14="http://schemas.microsoft.com/office/powerpoint/2010/main" val="189625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tracy.krawczyk@seattle.gov" TargetMode="External"/><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IO\Schwartz\sdotlog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86600" y="5850340"/>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Transportation Funding\Outreach &amp; Engagement\PPTs\Header Options_revised_03122015-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3184634"/>
            <a:ext cx="9144000" cy="11263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0" y="1981200"/>
            <a:ext cx="9144000" cy="1089025"/>
          </a:xfrm>
          <a:solidFill>
            <a:schemeClr val="bg1">
              <a:alpha val="86000"/>
            </a:schemeClr>
          </a:solidFill>
        </p:spPr>
        <p:txBody>
          <a:bodyPr>
            <a:normAutofit/>
          </a:bodyPr>
          <a:lstStyle/>
          <a:p>
            <a:pPr algn="l"/>
            <a:r>
              <a:rPr lang="en-US" dirty="0" smtClean="0"/>
              <a:t>Transportation Planning Overview</a:t>
            </a:r>
            <a:endParaRPr lang="en-US" dirty="0"/>
          </a:p>
        </p:txBody>
      </p:sp>
      <p:sp>
        <p:nvSpPr>
          <p:cNvPr id="6" name="Subtitle 2"/>
          <p:cNvSpPr>
            <a:spLocks noGrp="1"/>
          </p:cNvSpPr>
          <p:nvPr>
            <p:ph type="subTitle" idx="1"/>
          </p:nvPr>
        </p:nvSpPr>
        <p:spPr>
          <a:xfrm>
            <a:off x="0" y="5562600"/>
            <a:ext cx="4953000" cy="1219200"/>
          </a:xfrm>
        </p:spPr>
        <p:txBody>
          <a:bodyPr>
            <a:normAutofit/>
          </a:bodyPr>
          <a:lstStyle/>
          <a:p>
            <a:pPr algn="l"/>
            <a:r>
              <a:rPr lang="en-US" sz="2000" dirty="0" smtClean="0">
                <a:latin typeface="Segoe UI Light" panose="020B0502040204020203" pitchFamily="34" charset="0"/>
              </a:rPr>
              <a:t>Levy Oversight Committee</a:t>
            </a:r>
            <a:endParaRPr lang="en-US" sz="2000" dirty="0" smtClean="0">
              <a:latin typeface="Segoe UI Light" panose="020B0502040204020203" pitchFamily="34" charset="0"/>
            </a:endParaRPr>
          </a:p>
          <a:p>
            <a:pPr algn="l"/>
            <a:r>
              <a:rPr lang="en-US" sz="2000" dirty="0" smtClean="0">
                <a:latin typeface="Segoe UI Light" panose="020B0502040204020203" pitchFamily="34" charset="0"/>
              </a:rPr>
              <a:t>Tracy Krawczyk</a:t>
            </a:r>
            <a:endParaRPr lang="en-US" sz="2000" dirty="0" smtClean="0">
              <a:latin typeface="Segoe UI Light" panose="020B0502040204020203" pitchFamily="34" charset="0"/>
            </a:endParaRPr>
          </a:p>
          <a:p>
            <a:pPr algn="l"/>
            <a:r>
              <a:rPr lang="en-US" sz="2000" dirty="0" smtClean="0">
                <a:latin typeface="Segoe UI Light" panose="020B0502040204020203" pitchFamily="34" charset="0"/>
              </a:rPr>
              <a:t>August 25, 2016</a:t>
            </a:r>
            <a:endParaRPr lang="en-US" sz="2000" dirty="0">
              <a:latin typeface="Segoe UI Light" panose="020B0502040204020203" pitchFamily="34" charset="0"/>
            </a:endParaRPr>
          </a:p>
        </p:txBody>
      </p:sp>
    </p:spTree>
    <p:extLst>
      <p:ext uri="{BB962C8B-B14F-4D97-AF65-F5344CB8AC3E}">
        <p14:creationId xmlns:p14="http://schemas.microsoft.com/office/powerpoint/2010/main" val="310215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7D0ED69-ED4C-4FA8-B0E1-E6B6F7EC785F}" type="slidenum">
              <a:rPr lang="en-US" smtClean="0"/>
              <a:t>10</a:t>
            </a:fld>
            <a:endParaRPr lang="en-US" dirty="0"/>
          </a:p>
        </p:txBody>
      </p:sp>
      <p:sp>
        <p:nvSpPr>
          <p:cNvPr id="7" name="Rectangle 6"/>
          <p:cNvSpPr/>
          <p:nvPr/>
        </p:nvSpPr>
        <p:spPr>
          <a:xfrm>
            <a:off x="381000" y="1655694"/>
            <a:ext cx="4361234" cy="4765407"/>
          </a:xfrm>
          <a:prstGeom prst="rect">
            <a:avLst/>
          </a:prstGeom>
        </p:spPr>
        <p:txBody>
          <a:bodyPr wrap="square">
            <a:spAutoFit/>
          </a:bodyPr>
          <a:lstStyle/>
          <a:p>
            <a:pPr marL="285750" indent="-285750" fontAlgn="auto">
              <a:spcBef>
                <a:spcPts val="1000"/>
              </a:spcBef>
              <a:spcAft>
                <a:spcPts val="1000"/>
              </a:spcAft>
              <a:buSzPct val="90000"/>
              <a:buFont typeface="Arial" panose="020B0604020202020204" pitchFamily="34" charset="0"/>
              <a:buChar char="•"/>
              <a:defRPr/>
            </a:pPr>
            <a:r>
              <a:rPr lang="en-US" sz="2000" b="1" dirty="0">
                <a:latin typeface="Segoe UI Light" panose="020B0502040204020203" pitchFamily="34" charset="0"/>
                <a:ea typeface="ＭＳ Ｐゴシック" pitchFamily="-106" charset="-128"/>
                <a:cs typeface="Arial" pitchFamily="34" charset="0"/>
              </a:rPr>
              <a:t>Vision:</a:t>
            </a:r>
            <a:r>
              <a:rPr lang="en-US" sz="2000" dirty="0">
                <a:latin typeface="Segoe UI Light" panose="020B0502040204020203" pitchFamily="34" charset="0"/>
                <a:ea typeface="ＭＳ Ｐゴシック" pitchFamily="-106" charset="-128"/>
                <a:cs typeface="Arial" pitchFamily="34" charset="0"/>
              </a:rPr>
              <a:t> Riding a bicycle is a comfortable and integral part of daily life in Seattle for people of all ages and abilities</a:t>
            </a:r>
          </a:p>
          <a:p>
            <a:pPr marL="285750" indent="-285750" fontAlgn="auto">
              <a:spcBef>
                <a:spcPts val="1000"/>
              </a:spcBef>
              <a:spcAft>
                <a:spcPts val="1000"/>
              </a:spcAft>
              <a:buSzPct val="90000"/>
              <a:buFont typeface="Arial" panose="020B0604020202020204" pitchFamily="34" charset="0"/>
              <a:buChar char="•"/>
              <a:defRPr/>
            </a:pPr>
            <a:r>
              <a:rPr lang="en-US" sz="2000" b="1" dirty="0">
                <a:latin typeface="Segoe UI Light" panose="020B0502040204020203" pitchFamily="34" charset="0"/>
                <a:ea typeface="ＭＳ Ｐゴシック" pitchFamily="-106" charset="-128"/>
                <a:cs typeface="Arial" pitchFamily="34" charset="0"/>
              </a:rPr>
              <a:t>Goals: </a:t>
            </a:r>
            <a:r>
              <a:rPr lang="en-US" sz="2000" dirty="0">
                <a:latin typeface="Segoe UI Light" panose="020B0502040204020203" pitchFamily="34" charset="0"/>
                <a:ea typeface="ＭＳ Ｐゴシック" pitchFamily="-106" charset="-128"/>
                <a:cs typeface="Arial" pitchFamily="34" charset="0"/>
              </a:rPr>
              <a:t>Increase ridership and safety and enhance connectivity, equity and livability</a:t>
            </a:r>
          </a:p>
          <a:p>
            <a:pPr marL="285750" indent="-285750" fontAlgn="auto">
              <a:spcBef>
                <a:spcPts val="1000"/>
              </a:spcBef>
              <a:spcAft>
                <a:spcPts val="1000"/>
              </a:spcAft>
              <a:buSzPct val="90000"/>
              <a:buFont typeface="Arial" panose="020B0604020202020204" pitchFamily="34" charset="0"/>
              <a:buChar char="•"/>
              <a:defRPr/>
            </a:pPr>
            <a:r>
              <a:rPr lang="en-US" sz="2000" b="1" dirty="0">
                <a:latin typeface="Segoe UI Light" panose="020B0502040204020203" pitchFamily="34" charset="0"/>
                <a:ea typeface="ＭＳ Ｐゴシック" pitchFamily="-106" charset="-128"/>
                <a:cs typeface="Arial" pitchFamily="34" charset="0"/>
              </a:rPr>
              <a:t>Identifies an all ages and abilities network:</a:t>
            </a:r>
          </a:p>
          <a:p>
            <a:pPr lvl="1" fontAlgn="auto">
              <a:lnSpc>
                <a:spcPct val="120000"/>
              </a:lnSpc>
              <a:spcBef>
                <a:spcPts val="0"/>
              </a:spcBef>
              <a:spcAft>
                <a:spcPts val="600"/>
              </a:spcAft>
              <a:buSzPct val="90000"/>
              <a:buFont typeface="Arial" panose="020B0604020202020204" pitchFamily="34" charset="0"/>
              <a:buChar char="–"/>
              <a:defRPr/>
            </a:pPr>
            <a:r>
              <a:rPr lang="en-US" sz="2000" dirty="0">
                <a:latin typeface="Segoe UI Light" panose="020B0502040204020203" pitchFamily="34" charset="0"/>
                <a:ea typeface="ＭＳ Ｐゴシック" pitchFamily="-106" charset="-128"/>
                <a:cs typeface="Arial" pitchFamily="34" charset="0"/>
              </a:rPr>
              <a:t>Protected bike lanes</a:t>
            </a:r>
          </a:p>
          <a:p>
            <a:pPr lvl="1" fontAlgn="auto">
              <a:lnSpc>
                <a:spcPct val="120000"/>
              </a:lnSpc>
              <a:spcBef>
                <a:spcPts val="0"/>
              </a:spcBef>
              <a:spcAft>
                <a:spcPts val="600"/>
              </a:spcAft>
              <a:buSzPct val="90000"/>
              <a:buFont typeface="Arial" panose="020B0604020202020204" pitchFamily="34" charset="0"/>
              <a:buChar char="–"/>
              <a:defRPr/>
            </a:pPr>
            <a:r>
              <a:rPr lang="en-US" sz="2000" dirty="0">
                <a:latin typeface="Segoe UI Light" panose="020B0502040204020203" pitchFamily="34" charset="0"/>
                <a:ea typeface="ＭＳ Ｐゴシック" pitchFamily="-106" charset="-128"/>
                <a:cs typeface="Arial" pitchFamily="34" charset="0"/>
              </a:rPr>
              <a:t>Off-street trails</a:t>
            </a:r>
          </a:p>
          <a:p>
            <a:pPr lvl="1" fontAlgn="auto">
              <a:lnSpc>
                <a:spcPct val="120000"/>
              </a:lnSpc>
              <a:spcBef>
                <a:spcPts val="0"/>
              </a:spcBef>
              <a:spcAft>
                <a:spcPts val="600"/>
              </a:spcAft>
              <a:buSzPct val="90000"/>
              <a:buFont typeface="Arial" panose="020B0604020202020204" pitchFamily="34" charset="0"/>
              <a:buChar char="–"/>
              <a:defRPr/>
            </a:pPr>
            <a:r>
              <a:rPr lang="en-US" sz="2000" dirty="0">
                <a:latin typeface="Segoe UI Light" panose="020B0502040204020203" pitchFamily="34" charset="0"/>
                <a:ea typeface="ＭＳ Ｐゴシック" pitchFamily="-106" charset="-128"/>
                <a:cs typeface="Arial" pitchFamily="34" charset="0"/>
              </a:rPr>
              <a:t>Neighborhood greenways </a:t>
            </a:r>
            <a:endParaRPr lang="en-US" sz="2000" dirty="0">
              <a:latin typeface="Segoe UI Light" panose="020B0502040204020203" pitchFamily="34" charset="0"/>
              <a:ea typeface="ＭＳ Ｐゴシック" pitchFamily="-106" charset="-128"/>
              <a:cs typeface="Arial" pitchFamily="34" charset="0"/>
            </a:endParaRPr>
          </a:p>
        </p:txBody>
      </p:sp>
      <p:pic>
        <p:nvPicPr>
          <p:cNvPr id="9" name="Picture 6"/>
          <p:cNvPicPr>
            <a:picLocks noGrp="1" noChangeAspect="1"/>
          </p:cNvPicPr>
          <p:nvPr>
            <p:ph sz="half" idx="2"/>
          </p:nvPr>
        </p:nvPicPr>
        <p:blipFill>
          <a:blip r:embed="rId2" cstate="print"/>
          <a:srcRect l="20178" t="5139" r="15810" b="10138"/>
          <a:stretch>
            <a:fillRect/>
          </a:stretch>
        </p:blipFill>
        <p:spPr bwMode="auto">
          <a:xfrm>
            <a:off x="4742234" y="187926"/>
            <a:ext cx="3612088" cy="6538413"/>
          </a:xfrm>
          <a:prstGeom prst="rect">
            <a:avLst/>
          </a:prstGeom>
          <a:noFill/>
          <a:ln w="9525">
            <a:noFill/>
            <a:miter lim="800000"/>
            <a:headEnd/>
            <a:tailEnd/>
          </a:ln>
        </p:spPr>
      </p:pic>
      <p:sp>
        <p:nvSpPr>
          <p:cNvPr id="2" name="Title 1"/>
          <p:cNvSpPr>
            <a:spLocks noGrp="1"/>
          </p:cNvSpPr>
          <p:nvPr>
            <p:ph type="title"/>
          </p:nvPr>
        </p:nvSpPr>
        <p:spPr>
          <a:xfrm>
            <a:off x="457200" y="274638"/>
            <a:ext cx="4648200" cy="1143000"/>
          </a:xfrm>
        </p:spPr>
        <p:txBody>
          <a:bodyPr>
            <a:normAutofit fontScale="90000"/>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Bicycle Master Plan (2014)</a:t>
            </a:r>
            <a:endParaRPr lang="en-US" dirty="0"/>
          </a:p>
        </p:txBody>
      </p:sp>
    </p:spTree>
    <p:extLst>
      <p:ext uri="{BB962C8B-B14F-4D97-AF65-F5344CB8AC3E}">
        <p14:creationId xmlns:p14="http://schemas.microsoft.com/office/powerpoint/2010/main" val="30570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pPr algn="l"/>
            <a:r>
              <a:rPr lang="en-US" dirty="0" smtClean="0">
                <a:solidFill>
                  <a:srgbClr val="1690D0"/>
                </a:solidFill>
              </a:rPr>
              <a:t>Pedestrian Master Plan Update (2016)</a:t>
            </a:r>
            <a:endParaRPr lang="en-US" dirty="0">
              <a:solidFill>
                <a:srgbClr val="1690D0"/>
              </a:solidFill>
            </a:endParaRPr>
          </a:p>
        </p:txBody>
      </p:sp>
      <p:sp>
        <p:nvSpPr>
          <p:cNvPr id="3" name="Content Placeholder 2"/>
          <p:cNvSpPr>
            <a:spLocks noGrp="1"/>
          </p:cNvSpPr>
          <p:nvPr>
            <p:ph sz="half" idx="1"/>
          </p:nvPr>
        </p:nvSpPr>
        <p:spPr>
          <a:xfrm>
            <a:off x="423153" y="1676400"/>
            <a:ext cx="4038600" cy="4876800"/>
          </a:xfrm>
        </p:spPr>
        <p:txBody>
          <a:bodyPr>
            <a:noAutofit/>
          </a:bodyPr>
          <a:lstStyle/>
          <a:p>
            <a:pPr marL="0" indent="0">
              <a:spcAft>
                <a:spcPts val="1200"/>
              </a:spcAft>
              <a:buNone/>
            </a:pPr>
            <a:r>
              <a:rPr lang="en-US" sz="1800" b="1" dirty="0">
                <a:latin typeface="Segoe UI Light" panose="020B0502040204020203" pitchFamily="34" charset="0"/>
                <a:ea typeface="Segoe UI" panose="020B0502040204020203" pitchFamily="34" charset="0"/>
                <a:cs typeface="Segoe UI" panose="020B0502040204020203" pitchFamily="34" charset="0"/>
              </a:rPr>
              <a:t>Vision:</a:t>
            </a:r>
            <a:r>
              <a:rPr lang="en-US" sz="1800" dirty="0">
                <a:latin typeface="Segoe UI Light" panose="020B0502040204020203" pitchFamily="34" charset="0"/>
                <a:ea typeface="Segoe UI" panose="020B0502040204020203" pitchFamily="34" charset="0"/>
                <a:cs typeface="Segoe UI" panose="020B0502040204020203" pitchFamily="34" charset="0"/>
              </a:rPr>
              <a:t> </a:t>
            </a:r>
            <a:r>
              <a:rPr lang="en-US" sz="1800" dirty="0">
                <a:latin typeface="Segoe UI Light" panose="020B0502040204020203" pitchFamily="34" charset="0"/>
              </a:rPr>
              <a:t>Seattle is the most walkable city in the Nation</a:t>
            </a:r>
          </a:p>
          <a:p>
            <a:pPr marL="0" indent="0">
              <a:spcAft>
                <a:spcPts val="1200"/>
              </a:spcAft>
              <a:buNone/>
            </a:pPr>
            <a:r>
              <a:rPr lang="en-US" sz="1600" b="1" dirty="0">
                <a:latin typeface="Segoe UI Light" panose="020B0502040204020203" pitchFamily="34" charset="0"/>
                <a:ea typeface="Segoe UI" panose="020B0502040204020203" pitchFamily="34" charset="0"/>
                <a:cs typeface="Segoe UI" panose="020B0502040204020203" pitchFamily="34" charset="0"/>
              </a:rPr>
              <a:t>Goals:</a:t>
            </a:r>
          </a:p>
          <a:p>
            <a:pPr>
              <a:spcBef>
                <a:spcPts val="0"/>
              </a:spcBef>
              <a:spcAft>
                <a:spcPts val="1200"/>
              </a:spcAft>
            </a:pPr>
            <a:r>
              <a:rPr lang="en-US" sz="1600" b="1" dirty="0">
                <a:latin typeface="Segoe UI Light" panose="020B0502040204020203" pitchFamily="34" charset="0"/>
                <a:ea typeface="Segoe UI" panose="020B0502040204020203" pitchFamily="34" charset="0"/>
                <a:cs typeface="Segoe UI" panose="020B0502040204020203" pitchFamily="34" charset="0"/>
              </a:rPr>
              <a:t>Safety:</a:t>
            </a:r>
            <a:r>
              <a:rPr lang="en-US" sz="1600" dirty="0">
                <a:latin typeface="Segoe UI Light" panose="020B0502040204020203" pitchFamily="34" charset="0"/>
                <a:ea typeface="Segoe UI" panose="020B0502040204020203" pitchFamily="34" charset="0"/>
                <a:cs typeface="Segoe UI" panose="020B0502040204020203" pitchFamily="34" charset="0"/>
              </a:rPr>
              <a:t> </a:t>
            </a:r>
            <a:r>
              <a:rPr lang="en-US" sz="1600" dirty="0">
                <a:solidFill>
                  <a:schemeClr val="tx1">
                    <a:lumMod val="65000"/>
                    <a:lumOff val="35000"/>
                  </a:schemeClr>
                </a:solidFill>
                <a:latin typeface="Segoe UI Light" panose="020B0502040204020203" pitchFamily="34" charset="0"/>
              </a:rPr>
              <a:t>Reduce the number and severity of crashes involving pedestrians.</a:t>
            </a:r>
          </a:p>
          <a:p>
            <a:pPr>
              <a:spcBef>
                <a:spcPts val="0"/>
              </a:spcBef>
              <a:spcAft>
                <a:spcPts val="1200"/>
              </a:spcAft>
            </a:pPr>
            <a:r>
              <a:rPr lang="en-US" sz="1600" b="1" dirty="0">
                <a:latin typeface="Segoe UI Light" panose="020B0502040204020203" pitchFamily="34" charset="0"/>
                <a:ea typeface="Segoe UI" panose="020B0502040204020203" pitchFamily="34" charset="0"/>
                <a:cs typeface="Segoe UI" panose="020B0502040204020203" pitchFamily="34" charset="0"/>
              </a:rPr>
              <a:t>Equity:</a:t>
            </a:r>
            <a:r>
              <a:rPr lang="en-US" sz="1600" dirty="0">
                <a:latin typeface="Segoe UI Light" panose="020B0502040204020203" pitchFamily="34" charset="0"/>
                <a:ea typeface="Segoe UI" panose="020B0502040204020203" pitchFamily="34" charset="0"/>
                <a:cs typeface="Segoe UI" panose="020B0502040204020203" pitchFamily="34" charset="0"/>
              </a:rPr>
              <a:t> </a:t>
            </a:r>
            <a:r>
              <a:rPr lang="en-US" sz="1600" dirty="0">
                <a:solidFill>
                  <a:schemeClr val="tx1">
                    <a:lumMod val="65000"/>
                    <a:lumOff val="35000"/>
                  </a:schemeClr>
                </a:solidFill>
                <a:latin typeface="Segoe UI Light" panose="020B0502040204020203" pitchFamily="34" charset="0"/>
              </a:rPr>
              <a:t>Make Seattle a more walkable city for all through equity in public engagement, service delivery, accessibility, and capital investments.</a:t>
            </a:r>
          </a:p>
          <a:p>
            <a:pPr>
              <a:spcBef>
                <a:spcPts val="0"/>
              </a:spcBef>
              <a:spcAft>
                <a:spcPts val="1200"/>
              </a:spcAft>
            </a:pPr>
            <a:r>
              <a:rPr lang="en-US" sz="1600" b="1" dirty="0">
                <a:latin typeface="Segoe UI Light" panose="020B0502040204020203" pitchFamily="34" charset="0"/>
                <a:ea typeface="Segoe UI" panose="020B0502040204020203" pitchFamily="34" charset="0"/>
                <a:cs typeface="Segoe UI" panose="020B0502040204020203" pitchFamily="34" charset="0"/>
              </a:rPr>
              <a:t>Vibrancy:</a:t>
            </a:r>
            <a:r>
              <a:rPr lang="en-US" sz="1600" dirty="0">
                <a:latin typeface="Segoe UI Light" panose="020B0502040204020203" pitchFamily="34" charset="0"/>
                <a:ea typeface="Segoe UI" panose="020B0502040204020203" pitchFamily="34" charset="0"/>
                <a:cs typeface="Segoe UI" panose="020B0502040204020203" pitchFamily="34" charset="0"/>
              </a:rPr>
              <a:t> </a:t>
            </a:r>
            <a:r>
              <a:rPr lang="en-US" sz="1600" dirty="0">
                <a:solidFill>
                  <a:schemeClr val="tx1">
                    <a:lumMod val="65000"/>
                    <a:lumOff val="35000"/>
                  </a:schemeClr>
                </a:solidFill>
                <a:latin typeface="Segoe UI Light" panose="020B0502040204020203" pitchFamily="34" charset="0"/>
              </a:rPr>
              <a:t>Develop a connected pedestrian environment that sustains healthy communities and supports a vibrant economy.</a:t>
            </a:r>
          </a:p>
          <a:p>
            <a:pPr>
              <a:spcAft>
                <a:spcPts val="1200"/>
              </a:spcAft>
            </a:pPr>
            <a:r>
              <a:rPr lang="en-US" sz="1600" b="1" dirty="0">
                <a:latin typeface="Segoe UI Light" panose="020B0502040204020203" pitchFamily="34" charset="0"/>
                <a:ea typeface="Segoe UI" panose="020B0502040204020203" pitchFamily="34" charset="0"/>
                <a:cs typeface="Segoe UI" panose="020B0502040204020203" pitchFamily="34" charset="0"/>
              </a:rPr>
              <a:t>Health:</a:t>
            </a:r>
            <a:r>
              <a:rPr lang="en-US" sz="1600" dirty="0">
                <a:latin typeface="Segoe UI Light" panose="020B0502040204020203" pitchFamily="34" charset="0"/>
                <a:ea typeface="Segoe UI" panose="020B0502040204020203" pitchFamily="34" charset="0"/>
                <a:cs typeface="Segoe UI" panose="020B0502040204020203" pitchFamily="34" charset="0"/>
              </a:rPr>
              <a:t> </a:t>
            </a:r>
            <a:r>
              <a:rPr lang="en-US" sz="1600" dirty="0">
                <a:solidFill>
                  <a:schemeClr val="tx1">
                    <a:lumMod val="65000"/>
                    <a:lumOff val="35000"/>
                  </a:schemeClr>
                </a:solidFill>
                <a:latin typeface="Segoe UI Light" panose="020B0502040204020203" pitchFamily="34" charset="0"/>
              </a:rPr>
              <a:t>Get more people walking to improve mobility, health, and prevent disease</a:t>
            </a:r>
            <a:r>
              <a:rPr lang="en-US" sz="1600" dirty="0" smtClean="0">
                <a:solidFill>
                  <a:schemeClr val="tx1">
                    <a:lumMod val="65000"/>
                    <a:lumOff val="35000"/>
                  </a:schemeClr>
                </a:solidFill>
                <a:latin typeface="Segoe UI Light" panose="020B0502040204020203" pitchFamily="34" charset="0"/>
              </a:rPr>
              <a:t>.</a:t>
            </a:r>
            <a:endParaRPr lang="en-US" sz="1600" dirty="0">
              <a:solidFill>
                <a:schemeClr val="tx1">
                  <a:lumMod val="65000"/>
                  <a:lumOff val="35000"/>
                </a:schemeClr>
              </a:solidFill>
              <a:latin typeface="Segoe UI Light" panose="020B0502040204020203" pitchFamily="34" charset="0"/>
            </a:endParaRPr>
          </a:p>
        </p:txBody>
      </p:sp>
      <p:sp>
        <p:nvSpPr>
          <p:cNvPr id="5" name="Slide Number Placeholder 4"/>
          <p:cNvSpPr>
            <a:spLocks noGrp="1"/>
          </p:cNvSpPr>
          <p:nvPr>
            <p:ph type="sldNum" sz="quarter" idx="12"/>
          </p:nvPr>
        </p:nvSpPr>
        <p:spPr/>
        <p:txBody>
          <a:bodyPr/>
          <a:lstStyle/>
          <a:p>
            <a:fld id="{57D0ED69-ED4C-4FA8-B0E1-E6B6F7EC785F}" type="slidenum">
              <a:rPr lang="en-US" smtClean="0"/>
              <a:t>11</a:t>
            </a:fld>
            <a:endParaRPr lang="en-US" dirty="0"/>
          </a:p>
        </p:txBody>
      </p:sp>
      <p:pic>
        <p:nvPicPr>
          <p:cNvPr id="6" name="Picture 3" descr="V:\PP\7 Projects\4 PedBike\Ped Master Plan Update\PIN.jpg"/>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495800" y="237436"/>
            <a:ext cx="4364921" cy="648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52400" y="228600"/>
            <a:ext cx="4554538" cy="1371600"/>
          </a:xfrm>
        </p:spPr>
        <p:txBody>
          <a:bodyPr>
            <a:normAutofit/>
          </a:bodyPr>
          <a:lstStyle/>
          <a:p>
            <a:pPr algn="l"/>
            <a: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Transit </a:t>
            </a:r>
            <a:r>
              <a:rPr lang="en-US" sz="3600" dirty="0">
                <a:solidFill>
                  <a:srgbClr val="1690D0"/>
                </a:solidFill>
                <a:latin typeface="Segoe UI" panose="020B0502040204020203" pitchFamily="34" charset="0"/>
                <a:ea typeface="Segoe UI" panose="020B0502040204020203" pitchFamily="34" charset="0"/>
                <a:cs typeface="Segoe UI" panose="020B0502040204020203" pitchFamily="34" charset="0"/>
              </a:rPr>
              <a:t>M</a:t>
            </a:r>
            <a: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aster Plan</a:t>
            </a:r>
            <a:b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br>
            <a:r>
              <a:rPr lang="en-US" sz="36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(2012/2016)</a:t>
            </a:r>
            <a:endParaRPr lang="en-US" sz="3600" dirty="0" smtClean="0"/>
          </a:p>
        </p:txBody>
      </p:sp>
      <p:sp>
        <p:nvSpPr>
          <p:cNvPr id="3" name="Content Placeholder 2"/>
          <p:cNvSpPr>
            <a:spLocks noGrp="1"/>
          </p:cNvSpPr>
          <p:nvPr>
            <p:ph idx="1"/>
          </p:nvPr>
        </p:nvSpPr>
        <p:spPr>
          <a:xfrm>
            <a:off x="288587" y="1752600"/>
            <a:ext cx="3978613" cy="4525963"/>
          </a:xfrm>
        </p:spPr>
        <p:txBody>
          <a:bodyPr rtlCol="0">
            <a:normAutofit fontScale="92500" lnSpcReduction="10000"/>
          </a:bodyPr>
          <a:lstStyle/>
          <a:p>
            <a:pPr fontAlgn="auto">
              <a:spcBef>
                <a:spcPts val="0"/>
              </a:spcBef>
              <a:spcAft>
                <a:spcPts val="1800"/>
              </a:spcAft>
              <a:buSzPct val="90000"/>
              <a:buFont typeface="Arial" panose="020B0604020202020204" pitchFamily="34" charset="0"/>
              <a:buChar char="•"/>
              <a:defRPr/>
            </a:pPr>
            <a:r>
              <a:rPr lang="en-US" sz="3000" b="1" dirty="0" smtClean="0">
                <a:latin typeface="Segoe UI Light" panose="020B0502040204020203" pitchFamily="34" charset="0"/>
                <a:ea typeface="ＭＳ Ｐゴシック" pitchFamily="-106" charset="-128"/>
                <a:cs typeface="Arial" pitchFamily="34" charset="0"/>
              </a:rPr>
              <a:t>Goal:</a:t>
            </a:r>
            <a:r>
              <a:rPr lang="en-US" sz="3000" dirty="0" smtClean="0">
                <a:latin typeface="Segoe UI Light" panose="020B0502040204020203" pitchFamily="34" charset="0"/>
                <a:ea typeface="ＭＳ Ｐゴシック" pitchFamily="-106" charset="-128"/>
                <a:cs typeface="Arial" pitchFamily="34" charset="0"/>
              </a:rPr>
              <a:t>  Make </a:t>
            </a:r>
            <a:r>
              <a:rPr lang="en-US" sz="3000" dirty="0">
                <a:latin typeface="Segoe UI Light" panose="020B0502040204020203" pitchFamily="34" charset="0"/>
                <a:ea typeface="ＭＳ Ｐゴシック" pitchFamily="-106" charset="-128"/>
                <a:cs typeface="Arial" pitchFamily="34" charset="0"/>
              </a:rPr>
              <a:t>riding transit easier and more desirable for more types of </a:t>
            </a:r>
            <a:r>
              <a:rPr lang="en-US" sz="3000" dirty="0" smtClean="0">
                <a:latin typeface="Segoe UI Light" panose="020B0502040204020203" pitchFamily="34" charset="0"/>
                <a:ea typeface="ＭＳ Ｐゴシック" pitchFamily="-106" charset="-128"/>
                <a:cs typeface="Arial" pitchFamily="34" charset="0"/>
              </a:rPr>
              <a:t>trips</a:t>
            </a:r>
          </a:p>
          <a:p>
            <a:pPr fontAlgn="auto">
              <a:spcBef>
                <a:spcPts val="0"/>
              </a:spcBef>
              <a:spcAft>
                <a:spcPts val="1800"/>
              </a:spcAft>
              <a:buSzPct val="90000"/>
              <a:buFont typeface="Arial" panose="020B0604020202020204" pitchFamily="34" charset="0"/>
              <a:buChar char="•"/>
              <a:defRPr/>
            </a:pPr>
            <a:r>
              <a:rPr lang="en-US" sz="3000" dirty="0" smtClean="0">
                <a:latin typeface="Segoe UI Light" panose="020B0502040204020203" pitchFamily="34" charset="0"/>
                <a:ea typeface="ＭＳ Ｐゴシック" pitchFamily="-106" charset="-128"/>
                <a:cs typeface="Arial" pitchFamily="34" charset="0"/>
              </a:rPr>
              <a:t>2016 update focused on </a:t>
            </a:r>
            <a:r>
              <a:rPr lang="en-US" sz="3000" dirty="0" err="1" smtClean="0">
                <a:latin typeface="Segoe UI Light" panose="020B0502040204020203" pitchFamily="34" charset="0"/>
                <a:ea typeface="ＭＳ Ｐゴシック" pitchFamily="-106" charset="-128"/>
                <a:cs typeface="Arial" pitchFamily="34" charset="0"/>
              </a:rPr>
              <a:t>RapidRide</a:t>
            </a:r>
            <a:r>
              <a:rPr lang="en-US" sz="3000" dirty="0" smtClean="0">
                <a:latin typeface="Segoe UI Light" panose="020B0502040204020203" pitchFamily="34" charset="0"/>
                <a:ea typeface="ＭＳ Ｐゴシック" pitchFamily="-106" charset="-128"/>
                <a:cs typeface="Arial" pitchFamily="34" charset="0"/>
              </a:rPr>
              <a:t> BRT network expansion</a:t>
            </a:r>
          </a:p>
          <a:p>
            <a:pPr fontAlgn="auto">
              <a:spcBef>
                <a:spcPts val="0"/>
              </a:spcBef>
              <a:spcAft>
                <a:spcPts val="1800"/>
              </a:spcAft>
              <a:buSzPct val="90000"/>
              <a:buFont typeface="Arial" panose="020B0604020202020204" pitchFamily="34" charset="0"/>
              <a:buChar char="•"/>
              <a:defRPr/>
            </a:pPr>
            <a:r>
              <a:rPr lang="en-US" sz="3000" dirty="0" smtClean="0">
                <a:latin typeface="Segoe UI Light" panose="020B0502040204020203" pitchFamily="34" charset="0"/>
                <a:ea typeface="ＭＳ Ｐゴシック" pitchFamily="-106" charset="-128"/>
                <a:cs typeface="Arial" pitchFamily="34" charset="0"/>
              </a:rPr>
              <a:t>Guides city purchase of Metro bus service</a:t>
            </a:r>
            <a:endParaRPr lang="en-US" sz="3000" dirty="0">
              <a:latin typeface="Segoe UI Light" panose="020B0502040204020203" pitchFamily="34" charset="0"/>
              <a:ea typeface="ＭＳ Ｐゴシック" pitchFamily="-106" charset="-128"/>
              <a:cs typeface="Arial" pitchFamily="34" charset="0"/>
            </a:endParaRPr>
          </a:p>
          <a:p>
            <a:pPr marL="0" indent="0" fontAlgn="auto">
              <a:lnSpc>
                <a:spcPct val="90000"/>
              </a:lnSpc>
              <a:spcBef>
                <a:spcPts val="1000"/>
              </a:spcBef>
              <a:spcAft>
                <a:spcPts val="1000"/>
              </a:spcAft>
              <a:buSzPct val="90000"/>
              <a:buFont typeface="Arial" panose="020B0604020202020204" pitchFamily="34" charset="0"/>
              <a:buNone/>
              <a:defRPr/>
            </a:pPr>
            <a:endParaRPr lang="en-US" dirty="0" smtClean="0">
              <a:latin typeface="Segoe UI Light" panose="020B0502040204020203" pitchFamily="34" charset="0"/>
              <a:ea typeface="ＭＳ Ｐゴシック" pitchFamily="-106" charset="-128"/>
              <a:cs typeface="Arial" pitchFamily="34" charset="0"/>
            </a:endParaRPr>
          </a:p>
        </p:txBody>
      </p:sp>
      <p:pic>
        <p:nvPicPr>
          <p:cNvPr id="37891" name="Picture 2"/>
          <p:cNvPicPr>
            <a:picLocks noChangeAspect="1" noChangeArrowheads="1"/>
          </p:cNvPicPr>
          <p:nvPr/>
        </p:nvPicPr>
        <p:blipFill>
          <a:blip r:embed="rId2" cstate="print"/>
          <a:srcRect/>
          <a:stretch>
            <a:fillRect/>
          </a:stretch>
        </p:blipFill>
        <p:spPr bwMode="auto">
          <a:xfrm>
            <a:off x="4706938" y="0"/>
            <a:ext cx="4437062" cy="6858000"/>
          </a:xfrm>
          <a:prstGeom prst="rect">
            <a:avLst/>
          </a:prstGeom>
          <a:noFill/>
          <a:ln w="9525">
            <a:noFill/>
            <a:miter lim="800000"/>
            <a:headEnd/>
            <a:tailEnd/>
          </a:ln>
        </p:spPr>
      </p:pic>
    </p:spTree>
    <p:extLst>
      <p:ext uri="{BB962C8B-B14F-4D97-AF65-F5344CB8AC3E}">
        <p14:creationId xmlns:p14="http://schemas.microsoft.com/office/powerpoint/2010/main" val="53021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343400" cy="1143000"/>
          </a:xfrm>
        </p:spPr>
        <p:txBody>
          <a:bodyPr>
            <a:normAutofit fontScale="90000"/>
          </a:bodyPr>
          <a:lstStyle/>
          <a:p>
            <a:pPr algn="l"/>
            <a:r>
              <a:rPr lang="en-US" dirty="0" smtClean="0">
                <a:solidFill>
                  <a:srgbClr val="1690D0"/>
                </a:solidFill>
              </a:rPr>
              <a:t>Freight Master Plan (2016)</a:t>
            </a:r>
            <a:endParaRPr lang="en-US" dirty="0">
              <a:solidFill>
                <a:srgbClr val="1690D0"/>
              </a:solidFill>
            </a:endParaRPr>
          </a:p>
        </p:txBody>
      </p:sp>
      <p:sp>
        <p:nvSpPr>
          <p:cNvPr id="3" name="Content Placeholder 2"/>
          <p:cNvSpPr>
            <a:spLocks noGrp="1"/>
          </p:cNvSpPr>
          <p:nvPr>
            <p:ph sz="half" idx="1"/>
          </p:nvPr>
        </p:nvSpPr>
        <p:spPr>
          <a:xfrm>
            <a:off x="152400" y="1600200"/>
            <a:ext cx="4038600" cy="4953000"/>
          </a:xfrm>
        </p:spPr>
        <p:txBody>
          <a:bodyPr>
            <a:normAutofit fontScale="85000" lnSpcReduction="20000"/>
          </a:bodyPr>
          <a:lstStyle/>
          <a:p>
            <a:pPr>
              <a:spcBef>
                <a:spcPts val="0"/>
              </a:spcBef>
              <a:spcAft>
                <a:spcPts val="1200"/>
              </a:spcAft>
            </a:pPr>
            <a:r>
              <a:rPr lang="en-US" b="1" dirty="0" smtClean="0">
                <a:latin typeface="Segoe UI Light" panose="020B0502040204020203" pitchFamily="34" charset="0"/>
              </a:rPr>
              <a:t>Vision</a:t>
            </a:r>
            <a:r>
              <a:rPr lang="en-US" dirty="0" smtClean="0">
                <a:latin typeface="Segoe UI Light" panose="020B0502040204020203" pitchFamily="34" charset="0"/>
              </a:rPr>
              <a:t>:  A vibrant city and thriving economy connecting people, and products within Seattle, and to regional and international markets</a:t>
            </a:r>
          </a:p>
          <a:p>
            <a:pPr>
              <a:spcBef>
                <a:spcPts val="0"/>
              </a:spcBef>
              <a:spcAft>
                <a:spcPts val="1200"/>
              </a:spcAft>
            </a:pPr>
            <a:r>
              <a:rPr lang="en-US" b="1" dirty="0" smtClean="0">
                <a:latin typeface="Segoe UI Light" panose="020B0502040204020203" pitchFamily="34" charset="0"/>
              </a:rPr>
              <a:t>Goals</a:t>
            </a:r>
            <a:r>
              <a:rPr lang="en-US" dirty="0" smtClean="0">
                <a:latin typeface="Segoe UI Light" panose="020B0502040204020203" pitchFamily="34" charset="0"/>
              </a:rPr>
              <a:t> address:</a:t>
            </a:r>
          </a:p>
          <a:p>
            <a:pPr lvl="1">
              <a:spcBef>
                <a:spcPts val="0"/>
              </a:spcBef>
              <a:spcAft>
                <a:spcPts val="1200"/>
              </a:spcAft>
            </a:pPr>
            <a:r>
              <a:rPr lang="en-US" dirty="0" smtClean="0">
                <a:latin typeface="Segoe UI Light" panose="020B0502040204020203" pitchFamily="34" charset="0"/>
              </a:rPr>
              <a:t>Economy</a:t>
            </a:r>
          </a:p>
          <a:p>
            <a:pPr lvl="1">
              <a:spcBef>
                <a:spcPts val="0"/>
              </a:spcBef>
              <a:spcAft>
                <a:spcPts val="1200"/>
              </a:spcAft>
            </a:pPr>
            <a:r>
              <a:rPr lang="en-US" dirty="0" smtClean="0">
                <a:latin typeface="Segoe UI Light" panose="020B0502040204020203" pitchFamily="34" charset="0"/>
              </a:rPr>
              <a:t>Safety</a:t>
            </a:r>
          </a:p>
          <a:p>
            <a:pPr lvl="1">
              <a:spcBef>
                <a:spcPts val="0"/>
              </a:spcBef>
              <a:spcAft>
                <a:spcPts val="1200"/>
              </a:spcAft>
            </a:pPr>
            <a:r>
              <a:rPr lang="en-US" dirty="0" smtClean="0">
                <a:latin typeface="Segoe UI Light" panose="020B0502040204020203" pitchFamily="34" charset="0"/>
              </a:rPr>
              <a:t>Mobility</a:t>
            </a:r>
          </a:p>
          <a:p>
            <a:pPr lvl="1">
              <a:spcBef>
                <a:spcPts val="0"/>
              </a:spcBef>
              <a:spcAft>
                <a:spcPts val="1200"/>
              </a:spcAft>
            </a:pPr>
            <a:r>
              <a:rPr lang="en-US" dirty="0" smtClean="0">
                <a:latin typeface="Segoe UI Light" panose="020B0502040204020203" pitchFamily="34" charset="0"/>
              </a:rPr>
              <a:t>State of good repair</a:t>
            </a:r>
          </a:p>
          <a:p>
            <a:pPr lvl="1">
              <a:spcBef>
                <a:spcPts val="0"/>
              </a:spcBef>
              <a:spcAft>
                <a:spcPts val="1200"/>
              </a:spcAft>
            </a:pPr>
            <a:r>
              <a:rPr lang="en-US" dirty="0" smtClean="0">
                <a:latin typeface="Segoe UI Light" panose="020B0502040204020203" pitchFamily="34" charset="0"/>
              </a:rPr>
              <a:t>Equity</a:t>
            </a:r>
          </a:p>
          <a:p>
            <a:pPr lvl="1">
              <a:spcBef>
                <a:spcPts val="0"/>
              </a:spcBef>
              <a:spcAft>
                <a:spcPts val="1200"/>
              </a:spcAft>
            </a:pPr>
            <a:r>
              <a:rPr lang="en-US" dirty="0" smtClean="0">
                <a:latin typeface="Segoe UI Light" panose="020B0502040204020203" pitchFamily="34" charset="0"/>
              </a:rPr>
              <a:t>Environment</a:t>
            </a:r>
            <a:endParaRPr lang="en-US" dirty="0">
              <a:latin typeface="Segoe UI Light" panose="020B0502040204020203" pitchFamily="34" charset="0"/>
            </a:endParaRPr>
          </a:p>
        </p:txBody>
      </p:sp>
      <p:sp>
        <p:nvSpPr>
          <p:cNvPr id="4" name="Content Placeholder 3"/>
          <p:cNvSpPr>
            <a:spLocks noGrp="1"/>
          </p:cNvSpPr>
          <p:nvPr>
            <p:ph sz="half" idx="2"/>
          </p:nvPr>
        </p:nvSpPr>
        <p:spPr/>
        <p:txBody>
          <a:bodyPr>
            <a:normAutofit fontScale="85000" lnSpcReduction="20000"/>
          </a:bodyPr>
          <a:lstStyle/>
          <a:p>
            <a:endParaRPr lang="en-US" dirty="0"/>
          </a:p>
        </p:txBody>
      </p:sp>
      <p:sp>
        <p:nvSpPr>
          <p:cNvPr id="5" name="Slide Number Placeholder 4"/>
          <p:cNvSpPr>
            <a:spLocks noGrp="1"/>
          </p:cNvSpPr>
          <p:nvPr>
            <p:ph type="sldNum" sz="quarter" idx="12"/>
          </p:nvPr>
        </p:nvSpPr>
        <p:spPr/>
        <p:txBody>
          <a:bodyPr/>
          <a:lstStyle/>
          <a:p>
            <a:fld id="{57D0ED69-ED4C-4FA8-B0E1-E6B6F7EC785F}" type="slidenum">
              <a:rPr lang="en-US" smtClean="0"/>
              <a:t>13</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521" t="1517" r="2091" b="2927"/>
          <a:stretch/>
        </p:blipFill>
        <p:spPr>
          <a:xfrm>
            <a:off x="4335326" y="-12358"/>
            <a:ext cx="4808674" cy="6870357"/>
          </a:xfrm>
          <a:prstGeom prst="rect">
            <a:avLst/>
          </a:prstGeom>
        </p:spPr>
      </p:pic>
    </p:spTree>
    <p:extLst>
      <p:ext uri="{BB962C8B-B14F-4D97-AF65-F5344CB8AC3E}">
        <p14:creationId xmlns:p14="http://schemas.microsoft.com/office/powerpoint/2010/main" val="398197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1"/>
            <a:ext cx="4876801" cy="990600"/>
          </a:xfrm>
        </p:spPr>
        <p:txBody>
          <a:bodyPr anchor="t">
            <a:normAutofit/>
          </a:bodyPr>
          <a:lstStyle/>
          <a:p>
            <a:pPr algn="l"/>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Prioritizing projects</a:t>
            </a:r>
            <a:endPar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032DFC4-9AFA-43AA-AA83-807BD9605BFA}" type="slidenum">
              <a:rPr lang="en-US" sz="1200" smtClean="0"/>
              <a:pPr algn="r">
                <a:defRPr/>
              </a:pPr>
              <a:t>14</a:t>
            </a:fld>
            <a:endParaRPr lang="en-US" sz="1200" dirty="0"/>
          </a:p>
        </p:txBody>
      </p:sp>
      <p:pic>
        <p:nvPicPr>
          <p:cNvPr id="2050" name="Picture 2" descr="P:\PIO\Schwartz\Move Seattle\Graphics, photos, visuals\MS Graphic - prioritization dia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61" y="1066800"/>
            <a:ext cx="8930239" cy="52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98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51098"/>
            <a:ext cx="4486889" cy="4928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81000" y="76200"/>
            <a:ext cx="8229600" cy="1143000"/>
          </a:xfrm>
        </p:spPr>
        <p:txBody>
          <a:bodyPr>
            <a:normAutofit/>
          </a:bodyPr>
          <a:lstStyle/>
          <a:p>
            <a:pPr algn="l"/>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From plan to project</a:t>
            </a:r>
            <a:endPar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51097"/>
            <a:ext cx="4276687" cy="516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638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066800"/>
            <a:ext cx="8534400" cy="5654675"/>
          </a:xfrm>
        </p:spPr>
      </p:pic>
      <p:sp>
        <p:nvSpPr>
          <p:cNvPr id="4" name="Slide Number Placeholder 3"/>
          <p:cNvSpPr>
            <a:spLocks noGrp="1"/>
          </p:cNvSpPr>
          <p:nvPr>
            <p:ph type="sldNum" sz="quarter" idx="12"/>
          </p:nvPr>
        </p:nvSpPr>
        <p:spPr/>
        <p:txBody>
          <a:bodyPr/>
          <a:lstStyle/>
          <a:p>
            <a:fld id="{57D0ED69-ED4C-4FA8-B0E1-E6B6F7EC785F}" type="slidenum">
              <a:rPr lang="en-US" smtClean="0"/>
              <a:t>16</a:t>
            </a:fld>
            <a:endParaRPr lang="en-US" dirty="0"/>
          </a:p>
        </p:txBody>
      </p:sp>
      <p:sp>
        <p:nvSpPr>
          <p:cNvPr id="2" name="Title 1"/>
          <p:cNvSpPr>
            <a:spLocks noGrp="1"/>
          </p:cNvSpPr>
          <p:nvPr>
            <p:ph type="title"/>
          </p:nvPr>
        </p:nvSpPr>
        <p:spPr>
          <a:xfrm>
            <a:off x="381000" y="274638"/>
            <a:ext cx="8305800" cy="1249362"/>
          </a:xfrm>
          <a:solidFill>
            <a:schemeClr val="bg1"/>
          </a:solidFill>
        </p:spPr>
        <p:txBody>
          <a:bodyPr/>
          <a:lstStyle/>
          <a:p>
            <a:pPr algn="l"/>
            <a:r>
              <a:rPr lang="en-US" dirty="0" smtClean="0">
                <a:solidFill>
                  <a:srgbClr val="1690D0"/>
                </a:solidFill>
              </a:rPr>
              <a:t>Street ROW Zones</a:t>
            </a:r>
            <a:endParaRPr lang="en-US" dirty="0">
              <a:solidFill>
                <a:srgbClr val="1690D0"/>
              </a:solidFill>
            </a:endParaRPr>
          </a:p>
        </p:txBody>
      </p:sp>
    </p:spTree>
    <p:extLst>
      <p:ext uri="{BB962C8B-B14F-4D97-AF65-F5344CB8AC3E}">
        <p14:creationId xmlns:p14="http://schemas.microsoft.com/office/powerpoint/2010/main" val="180678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914400"/>
            <a:ext cx="8610600" cy="5943600"/>
          </a:xfrm>
        </p:spPr>
      </p:pic>
      <p:sp>
        <p:nvSpPr>
          <p:cNvPr id="4" name="Slide Number Placeholder 3"/>
          <p:cNvSpPr>
            <a:spLocks noGrp="1"/>
          </p:cNvSpPr>
          <p:nvPr>
            <p:ph type="sldNum" sz="quarter" idx="12"/>
          </p:nvPr>
        </p:nvSpPr>
        <p:spPr/>
        <p:txBody>
          <a:bodyPr/>
          <a:lstStyle/>
          <a:p>
            <a:fld id="{57D0ED69-ED4C-4FA8-B0E1-E6B6F7EC785F}" type="slidenum">
              <a:rPr lang="en-US" smtClean="0"/>
              <a:t>17</a:t>
            </a:fld>
            <a:endParaRPr lang="en-US" dirty="0"/>
          </a:p>
        </p:txBody>
      </p:sp>
      <p:sp>
        <p:nvSpPr>
          <p:cNvPr id="2" name="Title 1"/>
          <p:cNvSpPr>
            <a:spLocks noGrp="1"/>
          </p:cNvSpPr>
          <p:nvPr>
            <p:ph type="title"/>
          </p:nvPr>
        </p:nvSpPr>
        <p:spPr>
          <a:solidFill>
            <a:schemeClr val="bg1"/>
          </a:solidFill>
        </p:spPr>
        <p:txBody>
          <a:bodyPr>
            <a:normAutofit/>
          </a:bodyPr>
          <a:lstStyle/>
          <a:p>
            <a:pPr algn="l"/>
            <a:r>
              <a:rPr lang="en-US" dirty="0" smtClean="0">
                <a:solidFill>
                  <a:srgbClr val="1690D0"/>
                </a:solidFill>
              </a:rPr>
              <a:t>How we use the street</a:t>
            </a:r>
            <a:endParaRPr lang="en-US" dirty="0">
              <a:solidFill>
                <a:srgbClr val="1690D0"/>
              </a:solidFill>
            </a:endParaRPr>
          </a:p>
        </p:txBody>
      </p:sp>
    </p:spTree>
    <p:extLst>
      <p:ext uri="{BB962C8B-B14F-4D97-AF65-F5344CB8AC3E}">
        <p14:creationId xmlns:p14="http://schemas.microsoft.com/office/powerpoint/2010/main" val="351321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14400"/>
            <a:ext cx="8686800" cy="5601814"/>
          </a:xfrm>
        </p:spPr>
      </p:pic>
      <p:sp>
        <p:nvSpPr>
          <p:cNvPr id="4" name="Slide Number Placeholder 3"/>
          <p:cNvSpPr>
            <a:spLocks noGrp="1"/>
          </p:cNvSpPr>
          <p:nvPr>
            <p:ph type="sldNum" sz="quarter" idx="12"/>
          </p:nvPr>
        </p:nvSpPr>
        <p:spPr/>
        <p:txBody>
          <a:bodyPr/>
          <a:lstStyle/>
          <a:p>
            <a:fld id="{57D0ED69-ED4C-4FA8-B0E1-E6B6F7EC785F}" type="slidenum">
              <a:rPr lang="en-US" smtClean="0"/>
              <a:t>18</a:t>
            </a:fld>
            <a:endParaRPr lang="en-US" dirty="0"/>
          </a:p>
        </p:txBody>
      </p:sp>
      <p:sp>
        <p:nvSpPr>
          <p:cNvPr id="2" name="Title 1"/>
          <p:cNvSpPr>
            <a:spLocks noGrp="1"/>
          </p:cNvSpPr>
          <p:nvPr>
            <p:ph type="title"/>
          </p:nvPr>
        </p:nvSpPr>
        <p:spPr>
          <a:solidFill>
            <a:schemeClr val="bg1"/>
          </a:solidFill>
        </p:spPr>
        <p:txBody>
          <a:bodyPr/>
          <a:lstStyle/>
          <a:p>
            <a:pPr algn="l"/>
            <a:r>
              <a:rPr lang="en-US" dirty="0" smtClean="0">
                <a:solidFill>
                  <a:srgbClr val="1690D0"/>
                </a:solidFill>
              </a:rPr>
              <a:t>Assessing needs of the ROW zones</a:t>
            </a:r>
            <a:endParaRPr lang="en-US" dirty="0">
              <a:solidFill>
                <a:srgbClr val="1690D0"/>
              </a:solidFill>
            </a:endParaRPr>
          </a:p>
        </p:txBody>
      </p:sp>
    </p:spTree>
    <p:extLst>
      <p:ext uri="{BB962C8B-B14F-4D97-AF65-F5344CB8AC3E}">
        <p14:creationId xmlns:p14="http://schemas.microsoft.com/office/powerpoint/2010/main" val="331777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Questions?</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12382" y="1600200"/>
            <a:ext cx="8839200" cy="1605455"/>
          </a:xfrm>
        </p:spPr>
        <p:txBody>
          <a:bodyPr>
            <a:normAutofit/>
          </a:bodyPr>
          <a:lstStyle/>
          <a:p>
            <a:pPr marL="0" indent="0" algn="ctr">
              <a:buNone/>
            </a:pPr>
            <a:r>
              <a:rPr lang="en-US" dirty="0" smtClean="0">
                <a:latin typeface="Segoe UI Light" panose="020B0502040204020203" pitchFamily="34" charset="0"/>
                <a:ea typeface="Kozuka Gothic Pro L" pitchFamily="34" charset="-128"/>
                <a:hlinkClick r:id="rId3"/>
              </a:rPr>
              <a:t>tracy.krawczyk@seattle.gov</a:t>
            </a:r>
            <a:r>
              <a:rPr lang="en-US" dirty="0" smtClean="0">
                <a:latin typeface="Segoe UI Light" panose="020B0502040204020203" pitchFamily="34" charset="0"/>
                <a:ea typeface="Kozuka Gothic Pro L" pitchFamily="34" charset="-128"/>
              </a:rPr>
              <a:t> </a:t>
            </a:r>
            <a:r>
              <a:rPr lang="en-US" dirty="0" smtClean="0">
                <a:latin typeface="Segoe UI Light" panose="020B0502040204020203" pitchFamily="34" charset="0"/>
                <a:ea typeface="Kozuka Gothic Pro L" pitchFamily="34" charset="-128"/>
              </a:rPr>
              <a:t>| (206</a:t>
            </a:r>
            <a:r>
              <a:rPr lang="en-US" dirty="0">
                <a:latin typeface="Segoe UI Light" panose="020B0502040204020203" pitchFamily="34" charset="0"/>
                <a:ea typeface="Kozuka Gothic Pro L" pitchFamily="34" charset="-128"/>
              </a:rPr>
              <a:t>) </a:t>
            </a:r>
            <a:r>
              <a:rPr lang="en-US" dirty="0" smtClean="0">
                <a:latin typeface="Segoe UI Light" panose="020B0502040204020203" pitchFamily="34" charset="0"/>
                <a:ea typeface="Kozuka Gothic Pro L" pitchFamily="34" charset="-128"/>
              </a:rPr>
              <a:t>733-9329</a:t>
            </a:r>
          </a:p>
          <a:p>
            <a:pPr marL="0" indent="0" algn="ctr">
              <a:buNone/>
            </a:pPr>
            <a:r>
              <a:rPr lang="en-US" dirty="0" smtClean="0">
                <a:latin typeface="Segoe UI Light" panose="020B0502040204020203" pitchFamily="34" charset="0"/>
                <a:ea typeface="Kozuka Gothic Pro L" pitchFamily="34" charset="-128"/>
              </a:rPr>
              <a:t> </a:t>
            </a:r>
            <a:r>
              <a:rPr lang="en-US" sz="2800" dirty="0" smtClean="0">
                <a:latin typeface="Segoe UI Light" panose="020B0502040204020203" pitchFamily="34" charset="0"/>
                <a:ea typeface="Kozuka Gothic Pro L" pitchFamily="34" charset="-128"/>
              </a:rPr>
              <a:t>http://www.seattle.gov/transportation/freight.htm </a:t>
            </a:r>
            <a:endParaRPr lang="en-US" sz="2800" dirty="0">
              <a:latin typeface="Segoe UI Light" panose="020B0502040204020203" pitchFamily="34" charset="0"/>
              <a:ea typeface="Kozuka Gothic Pro L" pitchFamily="34" charset="-128"/>
            </a:endParaRPr>
          </a:p>
        </p:txBody>
      </p:sp>
      <p:sp>
        <p:nvSpPr>
          <p:cNvPr id="5" name="Content Placeholder 2"/>
          <p:cNvSpPr txBox="1">
            <a:spLocks/>
          </p:cNvSpPr>
          <p:nvPr/>
        </p:nvSpPr>
        <p:spPr>
          <a:xfrm>
            <a:off x="0" y="3429001"/>
            <a:ext cx="9143999" cy="685799"/>
          </a:xfrm>
          <a:prstGeom prst="rect">
            <a:avLst/>
          </a:prstGeom>
          <a:solidFill>
            <a:srgbClr val="1690D0"/>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chemeClr val="bg1"/>
                </a:solidFill>
                <a:latin typeface="Segoe UI Light" panose="020B0502040204020203" pitchFamily="34" charset="0"/>
                <a:ea typeface="Kozuka Gothic Pro L" pitchFamily="34" charset="-128"/>
              </a:rPr>
              <a:t>http://www.seattle.gov/transportation</a:t>
            </a:r>
            <a:endParaRPr lang="en-US" dirty="0">
              <a:solidFill>
                <a:schemeClr val="bg1"/>
              </a:solidFill>
              <a:latin typeface="Segoe UI Light" panose="020B0502040204020203" pitchFamily="34" charset="0"/>
              <a:ea typeface="Kozuka Gothic Pro L" pitchFamily="34" charset="-128"/>
            </a:endParaRPr>
          </a:p>
        </p:txBody>
      </p:sp>
      <p:pic>
        <p:nvPicPr>
          <p:cNvPr id="7" name="Picture 2" descr="P:\PIO\Schwartz\sdotlogo.jpg"/>
          <p:cNvPicPr>
            <a:picLocks noChangeAspect="1" noChangeArrowheads="1"/>
          </p:cNvPicPr>
          <p:nvPr/>
        </p:nvPicPr>
        <p:blipFill rotWithShape="1">
          <a:blip r:embed="rId4">
            <a:extLst>
              <a:ext uri="{28A0092B-C50C-407E-A947-70E740481C1C}">
                <a14:useLocalDpi xmlns:a14="http://schemas.microsoft.com/office/drawing/2010/main" val="0"/>
              </a:ext>
            </a:extLst>
          </a:blip>
          <a:srcRect b="17496"/>
          <a:stretch/>
        </p:blipFill>
        <p:spPr bwMode="auto">
          <a:xfrm>
            <a:off x="6955064" y="5681038"/>
            <a:ext cx="1885477" cy="855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centralctpost.files.wordpress.com/2013/10/twitt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4489414"/>
            <a:ext cx="768386" cy="768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msjc.edu/StudentServices/StudentGovernmentAssociation/District%20Committees%2020112012/facebook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4529" y="4504708"/>
            <a:ext cx="717453" cy="717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ttp://philipgoddardphotography.co.uk/wp-content/uploads/2013/12/logo-flick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0708" y="4500537"/>
            <a:ext cx="721623" cy="7216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ceministries.org/Images/content/1847/62794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6886" y="4514880"/>
            <a:ext cx="717452" cy="71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32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Our mission, vision, and core values</a:t>
            </a:r>
            <a:endPar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txBox="1">
            <a:spLocks/>
          </p:cNvSpPr>
          <p:nvPr/>
        </p:nvSpPr>
        <p:spPr>
          <a:xfrm>
            <a:off x="533400" y="3200400"/>
            <a:ext cx="7696200" cy="304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rgbClr val="000000"/>
                </a:solidFill>
                <a:latin typeface="Segoe UI Light" panose="020B0502040204020203" pitchFamily="34" charset="0"/>
              </a:rPr>
              <a:t>Committed to </a:t>
            </a:r>
            <a:r>
              <a:rPr lang="en-US" sz="24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5 core values </a:t>
            </a:r>
            <a:r>
              <a:rPr lang="en-US" sz="2400" dirty="0" smtClean="0">
                <a:solidFill>
                  <a:srgbClr val="000000"/>
                </a:solidFill>
                <a:latin typeface="Segoe UI Light" panose="020B0502040204020203" pitchFamily="34" charset="0"/>
              </a:rPr>
              <a:t>to create a city that is:</a:t>
            </a:r>
          </a:p>
          <a:p>
            <a:pPr marL="0" indent="0">
              <a:buFont typeface="Arial" panose="020B0604020202020204" pitchFamily="34" charset="0"/>
              <a:buNone/>
            </a:pPr>
            <a:endParaRPr lang="en-US" sz="2400" dirty="0" smtClean="0">
              <a:solidFill>
                <a:srgbClr val="000000"/>
              </a:solidFill>
              <a:latin typeface="Segoe UI Light" panose="020B0502040204020203" pitchFamily="34" charset="0"/>
            </a:endParaRPr>
          </a:p>
          <a:p>
            <a:pPr lvl="1">
              <a:buFont typeface="Arial" panose="020B0604020202020204" pitchFamily="34" charset="0"/>
              <a:buChar char="•"/>
            </a:pPr>
            <a:r>
              <a:rPr lang="en-US" sz="2400" dirty="0" smtClean="0">
                <a:solidFill>
                  <a:srgbClr val="000000"/>
                </a:solidFill>
                <a:latin typeface="Segoe UI Light" panose="020B0502040204020203" pitchFamily="34" charset="0"/>
              </a:rPr>
              <a:t>Safe</a:t>
            </a:r>
          </a:p>
          <a:p>
            <a:pPr lvl="1">
              <a:buFont typeface="Arial" panose="020B0604020202020204" pitchFamily="34" charset="0"/>
              <a:buChar char="•"/>
            </a:pPr>
            <a:r>
              <a:rPr lang="en-US" sz="2400" dirty="0" smtClean="0">
                <a:solidFill>
                  <a:srgbClr val="000000"/>
                </a:solidFill>
                <a:latin typeface="Segoe UI Light" panose="020B0502040204020203" pitchFamily="34" charset="0"/>
              </a:rPr>
              <a:t>Interconnected</a:t>
            </a:r>
          </a:p>
          <a:p>
            <a:pPr lvl="1">
              <a:buFont typeface="Arial" panose="020B0604020202020204" pitchFamily="34" charset="0"/>
              <a:buChar char="•"/>
            </a:pPr>
            <a:r>
              <a:rPr lang="en-US" sz="2400" dirty="0" smtClean="0">
                <a:solidFill>
                  <a:srgbClr val="000000"/>
                </a:solidFill>
                <a:latin typeface="Segoe UI Light" panose="020B0502040204020203" pitchFamily="34" charset="0"/>
              </a:rPr>
              <a:t>Affordable</a:t>
            </a:r>
          </a:p>
          <a:p>
            <a:pPr lvl="1">
              <a:buFont typeface="Arial" panose="020B0604020202020204" pitchFamily="34" charset="0"/>
              <a:buChar char="•"/>
            </a:pPr>
            <a:r>
              <a:rPr lang="en-US" sz="2400" dirty="0" smtClean="0">
                <a:solidFill>
                  <a:srgbClr val="000000"/>
                </a:solidFill>
                <a:latin typeface="Segoe UI Light" panose="020B0502040204020203" pitchFamily="34" charset="0"/>
              </a:rPr>
              <a:t>Vibrant</a:t>
            </a:r>
          </a:p>
          <a:p>
            <a:pPr lvl="1">
              <a:buFont typeface="Arial" panose="020B0604020202020204" pitchFamily="34" charset="0"/>
              <a:buChar char="•"/>
            </a:pPr>
            <a:r>
              <a:rPr lang="en-US" sz="2400" dirty="0" smtClean="0">
                <a:solidFill>
                  <a:srgbClr val="000000"/>
                </a:solidFill>
                <a:latin typeface="Segoe UI Light" panose="020B0502040204020203" pitchFamily="34" charset="0"/>
              </a:rPr>
              <a:t>Innovative</a:t>
            </a:r>
          </a:p>
          <a:p>
            <a:pPr marL="0" indent="0">
              <a:buFont typeface="Arial" panose="020B0604020202020204" pitchFamily="34" charset="0"/>
              <a:buNone/>
            </a:pPr>
            <a:endParaRPr lang="en-US" sz="2400" dirty="0" smtClean="0">
              <a:solidFill>
                <a:srgbClr val="000000"/>
              </a:solidFill>
              <a:latin typeface="Segoe UI Light" panose="020B0502040204020203" pitchFamily="34" charset="0"/>
            </a:endParaRPr>
          </a:p>
          <a:p>
            <a:pPr marL="0" indent="0">
              <a:buFont typeface="Arial" panose="020B0604020202020204" pitchFamily="34" charset="0"/>
              <a:buNone/>
            </a:pPr>
            <a:r>
              <a:rPr lang="en-US" sz="2400" dirty="0" smtClean="0">
                <a:solidFill>
                  <a:srgbClr val="000000"/>
                </a:solidFill>
                <a:latin typeface="Segoe UI Light" panose="020B0502040204020203" pitchFamily="34" charset="0"/>
              </a:rPr>
              <a:t>For all</a:t>
            </a:r>
          </a:p>
        </p:txBody>
      </p:sp>
      <p:sp>
        <p:nvSpPr>
          <p:cNvPr id="4" name="TextBox 3"/>
          <p:cNvSpPr txBox="1"/>
          <p:nvPr/>
        </p:nvSpPr>
        <p:spPr>
          <a:xfrm>
            <a:off x="457200" y="2057401"/>
            <a:ext cx="4456348" cy="830997"/>
          </a:xfrm>
          <a:prstGeom prst="rect">
            <a:avLst/>
          </a:prstGeom>
          <a:noFill/>
        </p:spPr>
        <p:txBody>
          <a:bodyPr wrap="none" rtlCol="0">
            <a:spAutoFit/>
          </a:bodyPr>
          <a:lstStyle/>
          <a:p>
            <a:r>
              <a:rPr lang="en-US" sz="24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Mission: </a:t>
            </a:r>
            <a:r>
              <a:rPr lang="en-US" sz="2400" dirty="0" smtClean="0">
                <a:solidFill>
                  <a:srgbClr val="000000"/>
                </a:solidFill>
                <a:latin typeface="Segoe UI Light" panose="020B0502040204020203" pitchFamily="34" charset="0"/>
              </a:rPr>
              <a:t>deliver </a:t>
            </a:r>
            <a:r>
              <a:rPr lang="en-US" sz="2400" dirty="0">
                <a:solidFill>
                  <a:srgbClr val="000000"/>
                </a:solidFill>
                <a:latin typeface="Segoe UI Light" panose="020B0502040204020203" pitchFamily="34" charset="0"/>
              </a:rPr>
              <a:t>a high-quality </a:t>
            </a:r>
          </a:p>
          <a:p>
            <a:r>
              <a:rPr lang="en-US" sz="2400" dirty="0">
                <a:solidFill>
                  <a:srgbClr val="000000"/>
                </a:solidFill>
                <a:latin typeface="Segoe UI Light" panose="020B0502040204020203" pitchFamily="34" charset="0"/>
              </a:rPr>
              <a:t>t</a:t>
            </a:r>
            <a:r>
              <a:rPr lang="en-US" sz="2400" dirty="0" smtClean="0">
                <a:solidFill>
                  <a:srgbClr val="000000"/>
                </a:solidFill>
                <a:latin typeface="Segoe UI Light" panose="020B0502040204020203" pitchFamily="34" charset="0"/>
              </a:rPr>
              <a:t>ransportation system for Seattle</a:t>
            </a:r>
            <a:endParaRPr lang="en-US" sz="2400" dirty="0">
              <a:solidFill>
                <a:srgbClr val="000000"/>
              </a:solidFill>
              <a:latin typeface="Segoe UI Light" panose="020B0502040204020203" pitchFamily="34" charset="0"/>
            </a:endParaRPr>
          </a:p>
        </p:txBody>
      </p:sp>
      <p:sp>
        <p:nvSpPr>
          <p:cNvPr id="8" name="TextBox 7"/>
          <p:cNvSpPr txBox="1"/>
          <p:nvPr/>
        </p:nvSpPr>
        <p:spPr>
          <a:xfrm>
            <a:off x="5029200" y="2057400"/>
            <a:ext cx="3962400" cy="830997"/>
          </a:xfrm>
          <a:prstGeom prst="rect">
            <a:avLst/>
          </a:prstGeom>
          <a:noFill/>
        </p:spPr>
        <p:txBody>
          <a:bodyPr wrap="square" rtlCol="0">
            <a:spAutoFit/>
          </a:bodyPr>
          <a:lstStyle/>
          <a:p>
            <a:r>
              <a:rPr lang="en-US" sz="24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Vision: </a:t>
            </a:r>
            <a:r>
              <a:rPr lang="en-US" sz="2400" dirty="0" smtClean="0">
                <a:solidFill>
                  <a:srgbClr val="000000"/>
                </a:solidFill>
                <a:latin typeface="Segoe UI Light" panose="020B0502040204020203" pitchFamily="34" charset="0"/>
              </a:rPr>
              <a:t>connected people, places, and products</a:t>
            </a:r>
            <a:endParaRPr lang="en-US" sz="2400" dirty="0">
              <a:solidFill>
                <a:srgbClr val="000000"/>
              </a:solidFill>
              <a:latin typeface="Segoe UI Light" panose="020B0502040204020203" pitchFamily="34" charset="0"/>
            </a:endParaRPr>
          </a:p>
        </p:txBody>
      </p:sp>
    </p:spTree>
    <p:extLst>
      <p:ext uri="{BB962C8B-B14F-4D97-AF65-F5344CB8AC3E}">
        <p14:creationId xmlns:p14="http://schemas.microsoft.com/office/powerpoint/2010/main" val="247610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1999" cy="762000"/>
          </a:xfrm>
        </p:spPr>
        <p:txBody>
          <a:bodyPr>
            <a:no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Policy &amp; Planning division role</a:t>
            </a:r>
            <a:endParaRPr lang="en-US"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 Placeholder 2"/>
          <p:cNvSpPr>
            <a:spLocks noGrp="1"/>
          </p:cNvSpPr>
          <p:nvPr>
            <p:ph type="body" sz="half" idx="1"/>
          </p:nvPr>
        </p:nvSpPr>
        <p:spPr>
          <a:xfrm>
            <a:off x="304800" y="1371599"/>
            <a:ext cx="8666922" cy="5059017"/>
          </a:xfrm>
        </p:spPr>
        <p:txBody>
          <a:bodyPr>
            <a:normAutofit/>
          </a:bodyPr>
          <a:lstStyle/>
          <a:p>
            <a:endParaRPr lang="en-US" sz="900" dirty="0" smtClean="0"/>
          </a:p>
          <a:p>
            <a:r>
              <a:rPr lang="en-US" sz="3600" b="1" dirty="0" smtClean="0">
                <a:latin typeface="Segoe UI Light" panose="020B0502040204020203" pitchFamily="34" charset="0"/>
              </a:rPr>
              <a:t>Develop </a:t>
            </a:r>
            <a:r>
              <a:rPr lang="en-US" sz="3600" b="1" dirty="0">
                <a:latin typeface="Segoe UI Light" panose="020B0502040204020203" pitchFamily="34" charset="0"/>
              </a:rPr>
              <a:t>policies </a:t>
            </a:r>
            <a:r>
              <a:rPr lang="en-US" sz="2800" dirty="0">
                <a:solidFill>
                  <a:srgbClr val="0070C0"/>
                </a:solidFill>
                <a:latin typeface="Segoe UI Light" panose="020B0502040204020203" pitchFamily="34" charset="0"/>
              </a:rPr>
              <a:t>to guide mobility, access and placemaking uses with city street rights of </a:t>
            </a:r>
            <a:r>
              <a:rPr lang="en-US" sz="2800" dirty="0" smtClean="0">
                <a:solidFill>
                  <a:srgbClr val="0070C0"/>
                </a:solidFill>
                <a:latin typeface="Segoe UI Light" panose="020B0502040204020203" pitchFamily="34" charset="0"/>
              </a:rPr>
              <a:t>way</a:t>
            </a:r>
          </a:p>
          <a:p>
            <a:endParaRPr lang="en-US" sz="800" dirty="0" smtClean="0">
              <a:latin typeface="Segoe UI Light" panose="020B0502040204020203" pitchFamily="34" charset="0"/>
            </a:endParaRPr>
          </a:p>
          <a:p>
            <a:r>
              <a:rPr lang="en-US" sz="3600" b="1" dirty="0" smtClean="0">
                <a:latin typeface="Segoe UI Light" panose="020B0502040204020203" pitchFamily="34" charset="0"/>
              </a:rPr>
              <a:t>Deliver </a:t>
            </a:r>
            <a:r>
              <a:rPr lang="en-US" sz="3600" b="1" dirty="0">
                <a:latin typeface="Segoe UI Light" panose="020B0502040204020203" pitchFamily="34" charset="0"/>
              </a:rPr>
              <a:t>plans </a:t>
            </a:r>
            <a:r>
              <a:rPr lang="en-US" sz="2800" dirty="0">
                <a:solidFill>
                  <a:srgbClr val="0070C0"/>
                </a:solidFill>
                <a:latin typeface="Segoe UI Light" panose="020B0502040204020203" pitchFamily="34" charset="0"/>
              </a:rPr>
              <a:t>to make it easier to walk, bike, take transit and move </a:t>
            </a:r>
            <a:r>
              <a:rPr lang="en-US" sz="2800" dirty="0" smtClean="0">
                <a:solidFill>
                  <a:srgbClr val="0070C0"/>
                </a:solidFill>
                <a:latin typeface="Segoe UI Light" panose="020B0502040204020203" pitchFamily="34" charset="0"/>
              </a:rPr>
              <a:t>goods</a:t>
            </a:r>
          </a:p>
          <a:p>
            <a:endParaRPr lang="en-US" sz="800" dirty="0" smtClean="0">
              <a:latin typeface="Segoe UI Light" panose="020B0502040204020203" pitchFamily="34" charset="0"/>
            </a:endParaRPr>
          </a:p>
          <a:p>
            <a:r>
              <a:rPr lang="en-US" sz="3600" b="1" dirty="0" smtClean="0">
                <a:latin typeface="Segoe UI Light" panose="020B0502040204020203" pitchFamily="34" charset="0"/>
              </a:rPr>
              <a:t>Transform </a:t>
            </a:r>
            <a:r>
              <a:rPr lang="en-US" sz="3600" b="1" dirty="0">
                <a:latin typeface="Segoe UI Light" panose="020B0502040204020203" pitchFamily="34" charset="0"/>
              </a:rPr>
              <a:t>streets </a:t>
            </a:r>
            <a:r>
              <a:rPr lang="en-US" sz="2800" dirty="0">
                <a:solidFill>
                  <a:srgbClr val="0070C0"/>
                </a:solidFill>
                <a:latin typeface="Segoe UI Light" panose="020B0502040204020203" pitchFamily="34" charset="0"/>
              </a:rPr>
              <a:t>into inviting public </a:t>
            </a:r>
            <a:r>
              <a:rPr lang="en-US" sz="2800" dirty="0" smtClean="0">
                <a:solidFill>
                  <a:srgbClr val="0070C0"/>
                </a:solidFill>
                <a:latin typeface="Segoe UI Light" panose="020B0502040204020203" pitchFamily="34" charset="0"/>
              </a:rPr>
              <a:t>places</a:t>
            </a:r>
          </a:p>
          <a:p>
            <a:endParaRPr lang="en-US" sz="800" dirty="0" smtClean="0">
              <a:latin typeface="Segoe UI Light" panose="020B0502040204020203" pitchFamily="34" charset="0"/>
            </a:endParaRPr>
          </a:p>
          <a:p>
            <a:r>
              <a:rPr lang="en-US" sz="3600" b="1" dirty="0" smtClean="0">
                <a:latin typeface="Segoe UI Light" panose="020B0502040204020203" pitchFamily="34" charset="0"/>
              </a:rPr>
              <a:t>Inform</a:t>
            </a:r>
            <a:r>
              <a:rPr lang="en-US" sz="2800" dirty="0" smtClean="0">
                <a:latin typeface="Segoe UI Light" panose="020B0502040204020203" pitchFamily="34" charset="0"/>
              </a:rPr>
              <a:t> </a:t>
            </a:r>
            <a:r>
              <a:rPr lang="en-US" sz="2800" dirty="0">
                <a:solidFill>
                  <a:srgbClr val="0070C0"/>
                </a:solidFill>
                <a:latin typeface="Segoe UI Light" panose="020B0502040204020203" pitchFamily="34" charset="0"/>
              </a:rPr>
              <a:t>local and regional transportation </a:t>
            </a:r>
            <a:r>
              <a:rPr lang="en-US" sz="3600" b="1" dirty="0">
                <a:latin typeface="Segoe UI Light" panose="020B0502040204020203" pitchFamily="34" charset="0"/>
              </a:rPr>
              <a:t>investments decisions </a:t>
            </a:r>
          </a:p>
          <a:p>
            <a:endParaRPr lang="en-US" dirty="0"/>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26768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l"/>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2016 work </a:t>
            </a:r>
            <a:r>
              <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rPr>
              <a:t>p</a:t>
            </a:r>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lan </a:t>
            </a:r>
            <a:r>
              <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rPr>
              <a:t>h</a:t>
            </a:r>
            <a:r>
              <a:rPr lang="en-US" sz="4000"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ighlights</a:t>
            </a:r>
            <a:endParaRPr lang="en-US" sz="4000"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3130933"/>
              </p:ext>
            </p:extLst>
          </p:nvPr>
        </p:nvGraphicFramePr>
        <p:xfrm>
          <a:off x="304800" y="1066800"/>
          <a:ext cx="3962400" cy="5318590"/>
        </p:xfrm>
        <a:graphic>
          <a:graphicData uri="http://schemas.openxmlformats.org/drawingml/2006/table">
            <a:tbl>
              <a:tblPr firstRow="1" bandRow="1">
                <a:tableStyleId>{5C22544A-7EE6-4342-B048-85BDC9FD1C3A}</a:tableStyleId>
              </a:tblPr>
              <a:tblGrid>
                <a:gridCol w="3962400"/>
              </a:tblGrid>
              <a:tr h="701867">
                <a:tc>
                  <a:txBody>
                    <a:bodyPr/>
                    <a:lstStyle/>
                    <a:p>
                      <a:pPr algn="ctr"/>
                      <a:r>
                        <a:rPr lang="en-US" sz="2400" dirty="0" smtClean="0">
                          <a:latin typeface="Segoe UI" panose="020B0502040204020203" pitchFamily="34" charset="0"/>
                          <a:ea typeface="Segoe UI" panose="020B0502040204020203" pitchFamily="34" charset="0"/>
                          <a:cs typeface="Segoe UI" panose="020B0502040204020203" pitchFamily="34" charset="0"/>
                        </a:rPr>
                        <a:t>Planning</a:t>
                      </a:r>
                    </a:p>
                  </a:txBody>
                  <a:tcPr/>
                </a:tc>
              </a:tr>
              <a:tr h="4616723">
                <a:tc>
                  <a:txBody>
                    <a:bodyPr/>
                    <a:lstStyle/>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Comprehensive Plan update</a:t>
                      </a:r>
                    </a:p>
                    <a:p>
                      <a:pPr marL="800100" lvl="1" indent="-342900">
                        <a:spcAft>
                          <a:spcPts val="1200"/>
                        </a:spcAft>
                        <a:buFont typeface="Wingdings" panose="05000000000000000000" pitchFamily="2" charset="2"/>
                        <a:buChar char="ü"/>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ROW allocation policies</a:t>
                      </a:r>
                    </a:p>
                    <a:p>
                      <a:pPr marL="800100" lvl="1" indent="-342900">
                        <a:spcAft>
                          <a:spcPts val="1200"/>
                        </a:spcAft>
                        <a:buFont typeface="Wingdings" panose="05000000000000000000" pitchFamily="2" charset="2"/>
                        <a:buChar char="ü"/>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Level-of-service </a:t>
                      </a: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policies</a:t>
                      </a:r>
                      <a:endParaRPr lang="en-US" sz="2000" baseline="0" dirty="0" smtClean="0">
                        <a:latin typeface="Segoe UI Light" panose="020B0502040204020203" pitchFamily="34" charset="0"/>
                        <a:ea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Pedestrian Master Plan </a:t>
                      </a: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Update</a:t>
                      </a:r>
                      <a:endParaRPr lang="en-US" sz="2000" baseline="0" dirty="0" smtClean="0">
                        <a:latin typeface="Segoe UI Light" panose="020B0502040204020203" pitchFamily="34" charset="0"/>
                        <a:ea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Freight Master Plan</a:t>
                      </a: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Transit Master Plan update</a:t>
                      </a: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One Center City</a:t>
                      </a: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Move Ballard</a:t>
                      </a:r>
                      <a:endParaRPr lang="en-US" sz="2000" baseline="0" dirty="0" smtClean="0">
                        <a:latin typeface="Segoe UI Light" panose="020B0502040204020203" pitchFamily="34" charset="0"/>
                        <a:ea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US" sz="2000" baseline="0" dirty="0" err="1" smtClean="0">
                          <a:latin typeface="Segoe UI Light" panose="020B0502040204020203" pitchFamily="34" charset="0"/>
                          <a:ea typeface="Segoe UI" panose="020B0502040204020203" pitchFamily="34" charset="0"/>
                          <a:cs typeface="Segoe UI" panose="020B0502040204020203" pitchFamily="34" charset="0"/>
                        </a:rPr>
                        <a:t>Judkins</a:t>
                      </a: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 Park light rail access</a:t>
                      </a:r>
                    </a:p>
                    <a:p>
                      <a:pPr marL="285750" indent="-285750">
                        <a:spcAft>
                          <a:spcPts val="1200"/>
                        </a:spcAft>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Duwamish River Valley IDT</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34941057"/>
              </p:ext>
            </p:extLst>
          </p:nvPr>
        </p:nvGraphicFramePr>
        <p:xfrm>
          <a:off x="4648200" y="1066801"/>
          <a:ext cx="4038600" cy="2393538"/>
        </p:xfrm>
        <a:graphic>
          <a:graphicData uri="http://schemas.openxmlformats.org/drawingml/2006/table">
            <a:tbl>
              <a:tblPr firstRow="1" bandRow="1">
                <a:tableStyleId>{93296810-A885-4BE3-A3E7-6D5BEEA58F35}</a:tableStyleId>
              </a:tblPr>
              <a:tblGrid>
                <a:gridCol w="4038600"/>
              </a:tblGrid>
              <a:tr h="669701">
                <a:tc>
                  <a:txBody>
                    <a:bodyPr/>
                    <a:lstStyle/>
                    <a:p>
                      <a:pPr algn="ctr"/>
                      <a:r>
                        <a:rPr lang="en-US" sz="2000" dirty="0" smtClean="0">
                          <a:latin typeface="Segoe UI" panose="020B0502040204020203" pitchFamily="34" charset="0"/>
                          <a:ea typeface="Segoe UI" panose="020B0502040204020203" pitchFamily="34" charset="0"/>
                          <a:cs typeface="Segoe UI" panose="020B0502040204020203" pitchFamily="34" charset="0"/>
                        </a:rPr>
                        <a:t>Revenue &amp; Capital Development</a:t>
                      </a:r>
                      <a:endParaRPr lang="en-US" sz="2000" dirty="0">
                        <a:latin typeface="Segoe UI" panose="020B0502040204020203" pitchFamily="34" charset="0"/>
                        <a:ea typeface="Segoe UI" panose="020B0502040204020203" pitchFamily="34" charset="0"/>
                        <a:cs typeface="Segoe UI" panose="020B0502040204020203" pitchFamily="34" charset="0"/>
                      </a:endParaRPr>
                    </a:p>
                  </a:txBody>
                  <a:tcPr/>
                </a:tc>
              </a:tr>
              <a:tr h="1692498">
                <a:tc>
                  <a:txBody>
                    <a:bodyPr/>
                    <a:lstStyle/>
                    <a:p>
                      <a:pPr marL="285750" indent="-285750">
                        <a:buFont typeface="Arial" panose="020B0604020202020204" pitchFamily="34" charset="0"/>
                        <a:buChar char="•"/>
                      </a:pPr>
                      <a:r>
                        <a:rPr lang="en-US" sz="2000" dirty="0" smtClean="0">
                          <a:latin typeface="Segoe UI Light" panose="020B0502040204020203" pitchFamily="34" charset="0"/>
                          <a:ea typeface="Segoe UI" panose="020B0502040204020203" pitchFamily="34" charset="0"/>
                          <a:cs typeface="Segoe UI" panose="020B0502040204020203" pitchFamily="34" charset="0"/>
                        </a:rPr>
                        <a:t>Capital project prioritization</a:t>
                      </a:r>
                    </a:p>
                    <a:p>
                      <a:pPr marL="285750" indent="-285750">
                        <a:buFont typeface="Arial" panose="020B0604020202020204" pitchFamily="34" charset="0"/>
                        <a:buChar char="•"/>
                      </a:pPr>
                      <a:r>
                        <a:rPr lang="en-US" sz="2000" dirty="0" smtClean="0">
                          <a:latin typeface="Segoe UI Light" panose="020B0502040204020203" pitchFamily="34" charset="0"/>
                          <a:ea typeface="Segoe UI" panose="020B0502040204020203" pitchFamily="34" charset="0"/>
                          <a:cs typeface="Segoe UI" panose="020B0502040204020203" pitchFamily="34" charset="0"/>
                        </a:rPr>
                        <a:t>Regional</a:t>
                      </a: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 planning</a:t>
                      </a:r>
                      <a:endParaRPr lang="en-US" sz="2000" dirty="0" smtClean="0">
                        <a:latin typeface="Segoe UI Light"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000" dirty="0" smtClean="0">
                          <a:latin typeface="Segoe UI Light" panose="020B0502040204020203" pitchFamily="34" charset="0"/>
                          <a:ea typeface="Segoe UI" panose="020B0502040204020203" pitchFamily="34" charset="0"/>
                          <a:cs typeface="Segoe UI" panose="020B0502040204020203" pitchFamily="34" charset="0"/>
                        </a:rPr>
                        <a:t>Grant</a:t>
                      </a: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 applications</a:t>
                      </a:r>
                    </a:p>
                    <a:p>
                      <a:pPr marL="285750" indent="-285750">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Federal legislation review/ comment</a:t>
                      </a:r>
                      <a:endParaRPr lang="en-US" sz="2000" dirty="0" smtClean="0">
                        <a:latin typeface="Segoe UI Light" panose="020B0502040204020203" pitchFamily="34" charset="0"/>
                        <a:ea typeface="Segoe UI" panose="020B0502040204020203" pitchFamily="34" charset="0"/>
                        <a:cs typeface="Segoe UI" panose="020B0502040204020203"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1901179"/>
              </p:ext>
            </p:extLst>
          </p:nvPr>
        </p:nvGraphicFramePr>
        <p:xfrm>
          <a:off x="4648200" y="3733800"/>
          <a:ext cx="4038600" cy="2651590"/>
        </p:xfrm>
        <a:graphic>
          <a:graphicData uri="http://schemas.openxmlformats.org/drawingml/2006/table">
            <a:tbl>
              <a:tblPr firstRow="1" bandRow="1">
                <a:tableStyleId>{F5AB1C69-6EDB-4FF4-983F-18BD219EF322}</a:tableStyleId>
              </a:tblPr>
              <a:tblGrid>
                <a:gridCol w="4038600"/>
              </a:tblGrid>
              <a:tr h="505346">
                <a:tc>
                  <a:txBody>
                    <a:bodyPr/>
                    <a:lstStyle/>
                    <a:p>
                      <a:pPr algn="ctr"/>
                      <a:r>
                        <a:rPr lang="en-US" sz="2400" b="1" dirty="0" smtClean="0">
                          <a:latin typeface="Segoe UI" panose="020B0502040204020203" pitchFamily="34" charset="0"/>
                          <a:ea typeface="Segoe UI" panose="020B0502040204020203" pitchFamily="34" charset="0"/>
                          <a:cs typeface="Segoe UI" panose="020B0502040204020203" pitchFamily="34" charset="0"/>
                        </a:rPr>
                        <a:t>Urban</a:t>
                      </a:r>
                      <a:r>
                        <a:rPr lang="en-US" sz="2400" b="1" baseline="0" dirty="0" smtClean="0">
                          <a:latin typeface="Segoe UI" panose="020B0502040204020203" pitchFamily="34" charset="0"/>
                          <a:ea typeface="Segoe UI" panose="020B0502040204020203" pitchFamily="34" charset="0"/>
                          <a:cs typeface="Segoe UI" panose="020B0502040204020203" pitchFamily="34" charset="0"/>
                        </a:rPr>
                        <a:t> Design</a:t>
                      </a:r>
                      <a:endParaRPr lang="en-US" sz="2400" b="1" dirty="0">
                        <a:latin typeface="Segoe UI" panose="020B0502040204020203" pitchFamily="34" charset="0"/>
                        <a:ea typeface="Segoe UI" panose="020B0502040204020203" pitchFamily="34" charset="0"/>
                        <a:cs typeface="Segoe UI" panose="020B0502040204020203" pitchFamily="34" charset="0"/>
                      </a:endParaRPr>
                    </a:p>
                  </a:txBody>
                  <a:tcPr/>
                </a:tc>
              </a:tr>
              <a:tr h="2146244">
                <a:tc>
                  <a:txBody>
                    <a:bodyPr/>
                    <a:lstStyle/>
                    <a:p>
                      <a:pPr marL="285750" indent="-285750">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Complete Streets Program</a:t>
                      </a:r>
                    </a:p>
                    <a:p>
                      <a:pPr marL="285750" indent="-285750">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Streetscape concept plans</a:t>
                      </a:r>
                    </a:p>
                    <a:p>
                      <a:pPr marL="285750" indent="-285750">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Tactical urbanism</a:t>
                      </a:r>
                    </a:p>
                    <a:p>
                      <a:pPr marL="285750" indent="-285750">
                        <a:buFont typeface="Arial" panose="020B0604020202020204" pitchFamily="34" charset="0"/>
                        <a:buChar cha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Pavement to Parks Program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latin typeface="Segoe UI Light" panose="020B0502040204020203" pitchFamily="34" charset="0"/>
                          <a:ea typeface="Segoe UI" panose="020B0502040204020203" pitchFamily="34" charset="0"/>
                          <a:cs typeface="Segoe UI" panose="020B0502040204020203" pitchFamily="34" charset="0"/>
                        </a:rPr>
                        <a:t>Right-of-Way Improvements Manual Update</a:t>
                      </a:r>
                    </a:p>
                  </a:txBody>
                  <a:tcPr/>
                </a:tc>
              </a:tr>
            </a:tbl>
          </a:graphicData>
        </a:graphic>
      </p:graphicFrame>
    </p:spTree>
    <p:extLst>
      <p:ext uri="{BB962C8B-B14F-4D97-AF65-F5344CB8AC3E}">
        <p14:creationId xmlns:p14="http://schemas.microsoft.com/office/powerpoint/2010/main" val="1376480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745"/>
            <a:ext cx="8229600" cy="1143000"/>
          </a:xfrm>
        </p:spPr>
        <p:txBody>
          <a:bodyPr>
            <a:normAutofit/>
          </a:bodyPr>
          <a:lstStyle/>
          <a:p>
            <a:pPr algn="l"/>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From </a:t>
            </a:r>
            <a:r>
              <a:rPr lang="en-US" dirty="0" smtClean="0">
                <a:solidFill>
                  <a:srgbClr val="1690D0"/>
                </a:solidFill>
                <a:latin typeface="Segoe UI" panose="020B0502040204020203" pitchFamily="34" charset="0"/>
                <a:ea typeface="Segoe UI" panose="020B0502040204020203" pitchFamily="34" charset="0"/>
                <a:cs typeface="Segoe UI" panose="020B0502040204020203" pitchFamily="34" charset="0"/>
              </a:rPr>
              <a:t>plan to implementation</a:t>
            </a:r>
            <a:endParaRPr lang="en-US" dirty="0">
              <a:solidFill>
                <a:srgbClr val="1690D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20"/>
          <p:cNvGrpSpPr>
            <a:grpSpLocks/>
          </p:cNvGrpSpPr>
          <p:nvPr/>
        </p:nvGrpSpPr>
        <p:grpSpPr bwMode="auto">
          <a:xfrm>
            <a:off x="472368" y="1177698"/>
            <a:ext cx="8265743" cy="5486400"/>
            <a:chOff x="3210169" y="533400"/>
            <a:chExt cx="6570208" cy="2836718"/>
          </a:xfrm>
        </p:grpSpPr>
        <p:sp>
          <p:nvSpPr>
            <p:cNvPr id="5" name="Rounded Rectangle 4"/>
            <p:cNvSpPr/>
            <p:nvPr/>
          </p:nvSpPr>
          <p:spPr>
            <a:xfrm>
              <a:off x="3210170" y="533400"/>
              <a:ext cx="4452816" cy="59098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latin typeface="Segoe UI Light" panose="020B0502040204020203" pitchFamily="34" charset="0"/>
                  <a:ea typeface="Segoe UI" panose="020B0502040204020203" pitchFamily="34" charset="0"/>
                  <a:cs typeface="Segoe UI" panose="020B0502040204020203" pitchFamily="34" charset="0"/>
                </a:rPr>
                <a:t>Comprehensive </a:t>
              </a:r>
              <a:r>
                <a:rPr lang="en-US" sz="2400" b="1" dirty="0" smtClean="0">
                  <a:latin typeface="Segoe UI Light" panose="020B0502040204020203" pitchFamily="34" charset="0"/>
                  <a:ea typeface="Segoe UI" panose="020B0502040204020203" pitchFamily="34" charset="0"/>
                  <a:cs typeface="Segoe UI" panose="020B0502040204020203" pitchFamily="34" charset="0"/>
                </a:rPr>
                <a:t>Plan</a:t>
              </a:r>
            </a:p>
            <a:p>
              <a:pPr algn="ctr" fontAlgn="auto">
                <a:spcBef>
                  <a:spcPts val="0"/>
                </a:spcBef>
                <a:spcAft>
                  <a:spcPts val="0"/>
                </a:spcAft>
                <a:defRPr/>
              </a:pPr>
              <a:r>
                <a:rPr lang="en-US" sz="2400" dirty="0">
                  <a:latin typeface="Segoe UI Light" panose="020B0502040204020203" pitchFamily="34" charset="0"/>
                  <a:ea typeface="Segoe UI" panose="020B0502040204020203" pitchFamily="34" charset="0"/>
                  <a:cs typeface="Segoe UI" panose="020B0502040204020203" pitchFamily="34" charset="0"/>
                </a:rPr>
                <a:t>l</a:t>
              </a:r>
              <a:r>
                <a:rPr lang="en-US" sz="2400" dirty="0" smtClean="0">
                  <a:latin typeface="Segoe UI Light" panose="020B0502040204020203" pitchFamily="34" charset="0"/>
                  <a:ea typeface="Segoe UI" panose="020B0502040204020203" pitchFamily="34" charset="0"/>
                  <a:cs typeface="Segoe UI" panose="020B0502040204020203" pitchFamily="34" charset="0"/>
                </a:rPr>
                <a:t>and </a:t>
              </a:r>
              <a:r>
                <a:rPr lang="en-US" sz="2400" dirty="0">
                  <a:latin typeface="Segoe UI Light" panose="020B0502040204020203" pitchFamily="34" charset="0"/>
                  <a:ea typeface="Segoe UI" panose="020B0502040204020203" pitchFamily="34" charset="0"/>
                  <a:cs typeface="Segoe UI" panose="020B0502040204020203" pitchFamily="34" charset="0"/>
                </a:rPr>
                <a:t>u</a:t>
              </a:r>
              <a:r>
                <a:rPr lang="en-US" sz="2400" dirty="0" smtClean="0">
                  <a:latin typeface="Segoe UI Light" panose="020B0502040204020203" pitchFamily="34" charset="0"/>
                  <a:ea typeface="Segoe UI" panose="020B0502040204020203" pitchFamily="34" charset="0"/>
                  <a:cs typeface="Segoe UI" panose="020B0502040204020203" pitchFamily="34" charset="0"/>
                </a:rPr>
                <a:t>se and </a:t>
              </a:r>
              <a:r>
                <a:rPr lang="en-US" sz="2400" dirty="0">
                  <a:latin typeface="Segoe UI Light" panose="020B0502040204020203" pitchFamily="34" charset="0"/>
                  <a:ea typeface="Segoe UI" panose="020B0502040204020203" pitchFamily="34" charset="0"/>
                  <a:cs typeface="Segoe UI" panose="020B0502040204020203" pitchFamily="34" charset="0"/>
                </a:rPr>
                <a:t>t</a:t>
              </a:r>
              <a:r>
                <a:rPr lang="en-US" sz="2400" dirty="0" smtClean="0">
                  <a:latin typeface="Segoe UI Light" panose="020B0502040204020203" pitchFamily="34" charset="0"/>
                  <a:ea typeface="Segoe UI" panose="020B0502040204020203" pitchFamily="34" charset="0"/>
                  <a:cs typeface="Segoe UI" panose="020B0502040204020203" pitchFamily="34" charset="0"/>
                </a:rPr>
                <a:t>ransportation vision </a:t>
              </a:r>
            </a:p>
            <a:p>
              <a:pPr algn="ctr" fontAlgn="auto">
                <a:spcBef>
                  <a:spcPts val="0"/>
                </a:spcBef>
                <a:spcAft>
                  <a:spcPts val="0"/>
                </a:spcAft>
                <a:defRPr/>
              </a:pPr>
              <a:r>
                <a:rPr lang="en-US" sz="2400" dirty="0" smtClean="0">
                  <a:latin typeface="Segoe UI Light" panose="020B0502040204020203" pitchFamily="34" charset="0"/>
                  <a:ea typeface="Segoe UI" panose="020B0502040204020203" pitchFamily="34" charset="0"/>
                  <a:cs typeface="Segoe UI" panose="020B0502040204020203" pitchFamily="34" charset="0"/>
                </a:rPr>
                <a:t>to support growth</a:t>
              </a:r>
              <a:endParaRPr lang="en-US" sz="2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6" name="Rounded Rectangle 5"/>
            <p:cNvSpPr/>
            <p:nvPr/>
          </p:nvSpPr>
          <p:spPr>
            <a:xfrm>
              <a:off x="3210169" y="1826795"/>
              <a:ext cx="3657723" cy="456840"/>
            </a:xfrm>
            <a:prstGeom prst="roundRect">
              <a:avLst/>
            </a:prstGeom>
            <a:gradFill>
              <a:gsLst>
                <a:gs pos="100000">
                  <a:schemeClr val="accent6"/>
                </a:gs>
                <a:gs pos="100000">
                  <a:schemeClr val="accent1">
                    <a:shade val="94000"/>
                    <a:satMod val="135000"/>
                  </a:schemeClr>
                </a:gs>
              </a:gsLst>
            </a:gradFill>
            <a:ln w="25400">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smtClean="0">
                  <a:latin typeface="Segoe UI Light" panose="020B0502040204020203" pitchFamily="34" charset="0"/>
                  <a:ea typeface="Segoe UI" panose="020B0502040204020203" pitchFamily="34" charset="0"/>
                  <a:cs typeface="Segoe UI" panose="020B0502040204020203" pitchFamily="34" charset="0"/>
                </a:rPr>
                <a:t>Move Seattle </a:t>
              </a:r>
            </a:p>
            <a:p>
              <a:pPr algn="ctr" fontAlgn="auto">
                <a:spcBef>
                  <a:spcPts val="0"/>
                </a:spcBef>
                <a:spcAft>
                  <a:spcPts val="0"/>
                </a:spcAft>
                <a:defRPr/>
              </a:pPr>
              <a:r>
                <a:rPr lang="en-US" sz="2400" dirty="0" smtClean="0">
                  <a:latin typeface="Segoe UI Light" panose="020B0502040204020203" pitchFamily="34" charset="0"/>
                  <a:ea typeface="Segoe UI" panose="020B0502040204020203" pitchFamily="34" charset="0"/>
                  <a:cs typeface="Segoe UI" panose="020B0502040204020203" pitchFamily="34" charset="0"/>
                </a:rPr>
                <a:t>10-year Strategic Vision</a:t>
              </a:r>
              <a:endParaRPr lang="en-US" sz="2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7" name="Rounded Rectangle 6"/>
            <p:cNvSpPr/>
            <p:nvPr/>
          </p:nvSpPr>
          <p:spPr>
            <a:xfrm>
              <a:off x="5343955" y="1217519"/>
              <a:ext cx="4409769" cy="456840"/>
            </a:xfrm>
            <a:prstGeom prst="roundRect">
              <a:avLst/>
            </a:prstGeom>
            <a:gradFill>
              <a:gsLst>
                <a:gs pos="100000">
                  <a:schemeClr val="accent3"/>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smtClean="0">
                  <a:latin typeface="Segoe UI Light" panose="020B0502040204020203" pitchFamily="34" charset="0"/>
                  <a:ea typeface="Segoe UI" panose="020B0502040204020203" pitchFamily="34" charset="0"/>
                  <a:cs typeface="Segoe UI" panose="020B0502040204020203" pitchFamily="34" charset="0"/>
                </a:rPr>
                <a:t>Modal, Subarea </a:t>
              </a:r>
              <a:r>
                <a:rPr lang="en-US" sz="2400" b="1" dirty="0">
                  <a:latin typeface="Segoe UI Light" panose="020B0502040204020203" pitchFamily="34" charset="0"/>
                  <a:ea typeface="Segoe UI" panose="020B0502040204020203" pitchFamily="34" charset="0"/>
                  <a:cs typeface="Segoe UI" panose="020B0502040204020203" pitchFamily="34" charset="0"/>
                </a:rPr>
                <a:t>&amp;</a:t>
              </a:r>
              <a:r>
                <a:rPr lang="en-US" sz="2400" b="1" dirty="0" smtClean="0">
                  <a:latin typeface="Segoe UI Light" panose="020B0502040204020203" pitchFamily="34" charset="0"/>
                  <a:ea typeface="Segoe UI" panose="020B0502040204020203" pitchFamily="34" charset="0"/>
                  <a:cs typeface="Segoe UI" panose="020B0502040204020203" pitchFamily="34" charset="0"/>
                </a:rPr>
                <a:t> Operational Plans</a:t>
              </a:r>
            </a:p>
            <a:p>
              <a:pPr algn="ctr" fontAlgn="auto">
                <a:spcBef>
                  <a:spcPts val="0"/>
                </a:spcBef>
                <a:spcAft>
                  <a:spcPts val="0"/>
                </a:spcAft>
                <a:defRPr/>
              </a:pPr>
              <a:r>
                <a:rPr lang="en-US" sz="2400" dirty="0" smtClean="0">
                  <a:latin typeface="Segoe UI Light" panose="020B0502040204020203" pitchFamily="34" charset="0"/>
                  <a:ea typeface="Segoe UI" panose="020B0502040204020203" pitchFamily="34" charset="0"/>
                  <a:cs typeface="Segoe UI" panose="020B0502040204020203" pitchFamily="34" charset="0"/>
                </a:rPr>
                <a:t>articulate solutions and priorities</a:t>
              </a:r>
              <a:endParaRPr lang="en-US" sz="2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5639625" y="2409883"/>
              <a:ext cx="4140752" cy="456840"/>
            </a:xfrm>
            <a:prstGeom prst="roundRect">
              <a:avLst/>
            </a:prstGeom>
            <a:gradFill>
              <a:gsLst>
                <a:gs pos="100000">
                  <a:schemeClr val="accent5"/>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latin typeface="Segoe UI Light" panose="020B0502040204020203" pitchFamily="34" charset="0"/>
                  <a:ea typeface="Segoe UI" panose="020B0502040204020203" pitchFamily="34" charset="0"/>
                  <a:cs typeface="Segoe UI" panose="020B0502040204020203" pitchFamily="34" charset="0"/>
                </a:rPr>
                <a:t>Capital Investment </a:t>
              </a:r>
              <a:r>
                <a:rPr lang="en-US" sz="2400" b="1" dirty="0" smtClean="0">
                  <a:latin typeface="Segoe UI Light" panose="020B0502040204020203" pitchFamily="34" charset="0"/>
                  <a:ea typeface="Segoe UI" panose="020B0502040204020203" pitchFamily="34" charset="0"/>
                  <a:cs typeface="Segoe UI" panose="020B0502040204020203" pitchFamily="34" charset="0"/>
                </a:rPr>
                <a:t>Program(CIP</a:t>
              </a:r>
              <a:r>
                <a:rPr lang="en-US" sz="2000" b="1" dirty="0">
                  <a:latin typeface="Segoe UI Light" panose="020B0502040204020203" pitchFamily="34" charset="0"/>
                </a:rPr>
                <a:t>) </a:t>
              </a:r>
              <a:endParaRPr lang="en-US" sz="2000" b="1" dirty="0" smtClean="0">
                <a:latin typeface="Segoe UI Light" panose="020B0502040204020203" pitchFamily="34" charset="0"/>
              </a:endParaRPr>
            </a:p>
            <a:p>
              <a:pPr algn="ctr" fontAlgn="auto">
                <a:spcBef>
                  <a:spcPts val="0"/>
                </a:spcBef>
                <a:spcAft>
                  <a:spcPts val="0"/>
                </a:spcAft>
                <a:defRPr/>
              </a:pPr>
              <a:r>
                <a:rPr lang="en-US" sz="2400" dirty="0" smtClean="0">
                  <a:latin typeface="Segoe UI Light" panose="020B0502040204020203" pitchFamily="34" charset="0"/>
                  <a:ea typeface="Segoe UI" panose="020B0502040204020203" pitchFamily="34" charset="0"/>
                  <a:cs typeface="Segoe UI" panose="020B0502040204020203" pitchFamily="34" charset="0"/>
                </a:rPr>
                <a:t>6-year funding priorities</a:t>
              </a:r>
              <a:endParaRPr lang="en-US" sz="2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9" name="Hexagon 8"/>
            <p:cNvSpPr/>
            <p:nvPr/>
          </p:nvSpPr>
          <p:spPr>
            <a:xfrm>
              <a:off x="3210170" y="2971440"/>
              <a:ext cx="4966677" cy="398678"/>
            </a:xfrm>
            <a:prstGeom prst="hexagon">
              <a:avLst/>
            </a:prstGeom>
            <a:gradFill>
              <a:gsLst>
                <a:gs pos="100000">
                  <a:schemeClr val="accent4"/>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smtClean="0">
                  <a:latin typeface="Segoe UI Light" panose="020B0502040204020203" pitchFamily="34" charset="0"/>
                  <a:ea typeface="Segoe UI" panose="020B0502040204020203" pitchFamily="34" charset="0"/>
                  <a:cs typeface="Segoe UI" panose="020B0502040204020203" pitchFamily="34" charset="0"/>
                </a:rPr>
                <a:t>Project/Program Implementation</a:t>
              </a:r>
              <a:endParaRPr lang="en-US" sz="2400" b="1" dirty="0">
                <a:latin typeface="Segoe UI Light" panose="020B0502040204020203" pitchFamily="34" charset="0"/>
                <a:ea typeface="Segoe UI" panose="020B0502040204020203" pitchFamily="34" charset="0"/>
                <a:cs typeface="Segoe UI" panose="020B0502040204020203" pitchFamily="34" charset="0"/>
              </a:endParaRPr>
            </a:p>
          </p:txBody>
        </p:sp>
        <p:cxnSp>
          <p:nvCxnSpPr>
            <p:cNvPr id="10" name="Shape 13"/>
            <p:cNvCxnSpPr>
              <a:stCxn id="5" idx="3"/>
            </p:cNvCxnSpPr>
            <p:nvPr/>
          </p:nvCxnSpPr>
          <p:spPr>
            <a:xfrm>
              <a:off x="7662986" y="828891"/>
              <a:ext cx="191106" cy="380402"/>
            </a:xfrm>
            <a:prstGeom prst="bentConnector2">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hape 14"/>
            <p:cNvCxnSpPr/>
            <p:nvPr/>
          </p:nvCxnSpPr>
          <p:spPr>
            <a:xfrm>
              <a:off x="6867892" y="2036228"/>
              <a:ext cx="213391" cy="381324"/>
            </a:xfrm>
            <a:prstGeom prst="bentConnector2">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hape 15"/>
            <p:cNvCxnSpPr/>
            <p:nvPr/>
          </p:nvCxnSpPr>
          <p:spPr>
            <a:xfrm flipH="1">
              <a:off x="5039030" y="1445939"/>
              <a:ext cx="304923" cy="380856"/>
            </a:xfrm>
            <a:prstGeom prst="bentConnector2">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hape 16"/>
            <p:cNvCxnSpPr/>
            <p:nvPr/>
          </p:nvCxnSpPr>
          <p:spPr>
            <a:xfrm flipH="1">
              <a:off x="5308048" y="2591622"/>
              <a:ext cx="304923" cy="380856"/>
            </a:xfrm>
            <a:prstGeom prst="bentConnector2">
              <a:avLst/>
            </a:prstGeom>
            <a:ln w="50800">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841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rawczt\AppData\Local\Microsoft\Windows\Temporary Internet Files\Content.Outlook\Q31H5AAH\2015_1029_urban-vill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5029200" cy="632654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 y="1449742"/>
            <a:ext cx="4343400" cy="5257800"/>
          </a:xfrm>
        </p:spPr>
        <p:txBody>
          <a:bodyPr>
            <a:normAutofit fontScale="77500" lnSpcReduction="20000"/>
          </a:bodyPr>
          <a:lstStyle/>
          <a:p>
            <a:pPr marL="457200" lvl="0" indent="-457200" algn="l">
              <a:buFont typeface="Arial" panose="020B0604020202020204" pitchFamily="34" charset="0"/>
              <a:buChar char="•"/>
            </a:pPr>
            <a:r>
              <a:rPr lang="en-US" dirty="0" smtClean="0">
                <a:solidFill>
                  <a:schemeClr val="tx1"/>
                </a:solidFill>
                <a:latin typeface="Segoe UI Light" panose="020B0502040204020203" pitchFamily="34" charset="0"/>
              </a:rPr>
              <a:t>Focus growth to more efficiently serve it</a:t>
            </a:r>
          </a:p>
          <a:p>
            <a:pPr marL="914400" lvl="1" indent="-457200" algn="l">
              <a:buFont typeface="Symbol" panose="05050102010706020507" pitchFamily="18" charset="2"/>
              <a:buChar char="-"/>
            </a:pPr>
            <a:r>
              <a:rPr lang="en-US" dirty="0">
                <a:solidFill>
                  <a:schemeClr val="tx1"/>
                </a:solidFill>
                <a:latin typeface="Segoe UI Light" panose="020B0502040204020203" pitchFamily="34" charset="0"/>
              </a:rPr>
              <a:t>U</a:t>
            </a:r>
            <a:r>
              <a:rPr lang="en-US" dirty="0" smtClean="0">
                <a:solidFill>
                  <a:schemeClr val="tx1"/>
                </a:solidFill>
                <a:latin typeface="Segoe UI Light" panose="020B0502040204020203" pitchFamily="34" charset="0"/>
              </a:rPr>
              <a:t>rban centers</a:t>
            </a:r>
          </a:p>
          <a:p>
            <a:pPr marL="914400" lvl="1" indent="-457200" algn="l">
              <a:buFont typeface="Symbol" panose="05050102010706020507" pitchFamily="18" charset="2"/>
              <a:buChar char="-"/>
            </a:pPr>
            <a:r>
              <a:rPr lang="en-US" dirty="0" smtClean="0">
                <a:solidFill>
                  <a:schemeClr val="tx1"/>
                </a:solidFill>
                <a:latin typeface="Segoe UI Light" panose="020B0502040204020203" pitchFamily="34" charset="0"/>
              </a:rPr>
              <a:t>Manufacturing &amp; industrial centers</a:t>
            </a:r>
          </a:p>
          <a:p>
            <a:pPr marL="914400" lvl="1" indent="-457200" algn="l">
              <a:buFont typeface="Symbol" panose="05050102010706020507" pitchFamily="18" charset="2"/>
              <a:buChar char="-"/>
            </a:pPr>
            <a:r>
              <a:rPr lang="en-US" dirty="0" smtClean="0">
                <a:solidFill>
                  <a:schemeClr val="tx1"/>
                </a:solidFill>
                <a:latin typeface="Segoe UI Light" panose="020B0502040204020203" pitchFamily="34" charset="0"/>
              </a:rPr>
              <a:t>Urban villages</a:t>
            </a:r>
          </a:p>
          <a:p>
            <a:pPr marL="457200" indent="-457200" algn="l">
              <a:buFont typeface="Arial" panose="020B0604020202020204" pitchFamily="34" charset="0"/>
              <a:buChar char="•"/>
            </a:pPr>
            <a:endParaRPr lang="en-US" dirty="0" smtClean="0">
              <a:solidFill>
                <a:schemeClr val="tx1"/>
              </a:solidFill>
              <a:latin typeface="Segoe UI Light" panose="020B0502040204020203" pitchFamily="34" charset="0"/>
            </a:endParaRPr>
          </a:p>
          <a:p>
            <a:pPr marL="457200" indent="-457200" algn="l">
              <a:buFont typeface="Arial" panose="020B0604020202020204" pitchFamily="34" charset="0"/>
              <a:buChar char="•"/>
            </a:pPr>
            <a:r>
              <a:rPr lang="en-US" dirty="0" smtClean="0">
                <a:solidFill>
                  <a:schemeClr val="tx1"/>
                </a:solidFill>
                <a:latin typeface="Segoe UI Light" panose="020B0502040204020203" pitchFamily="34" charset="0"/>
              </a:rPr>
              <a:t>80% of city growth in centers/villages since 1994</a:t>
            </a:r>
          </a:p>
          <a:p>
            <a:pPr marL="457200" indent="-457200" algn="l">
              <a:buFont typeface="Arial" panose="020B0604020202020204" pitchFamily="34" charset="0"/>
              <a:buChar char="•"/>
            </a:pPr>
            <a:endParaRPr lang="en-US" dirty="0" smtClean="0">
              <a:solidFill>
                <a:schemeClr val="tx1"/>
              </a:solidFill>
              <a:latin typeface="Segoe UI Light" panose="020B0502040204020203" pitchFamily="34" charset="0"/>
            </a:endParaRPr>
          </a:p>
          <a:p>
            <a:pPr marL="457200" indent="-457200" algn="l">
              <a:buFont typeface="Arial" panose="020B0604020202020204" pitchFamily="34" charset="0"/>
              <a:buChar char="•"/>
            </a:pPr>
            <a:r>
              <a:rPr lang="en-US" dirty="0" smtClean="0">
                <a:solidFill>
                  <a:schemeClr val="tx1"/>
                </a:solidFill>
                <a:latin typeface="Segoe UI Light" panose="020B0502040204020203" pitchFamily="34" charset="0"/>
              </a:rPr>
              <a:t>Future growth targets   </a:t>
            </a:r>
            <a:r>
              <a:rPr lang="en-US" dirty="0">
                <a:solidFill>
                  <a:schemeClr val="tx1"/>
                </a:solidFill>
                <a:latin typeface="Segoe UI Light" panose="020B0502040204020203" pitchFamily="34" charset="0"/>
              </a:rPr>
              <a:t> </a:t>
            </a:r>
            <a:r>
              <a:rPr lang="en-US" dirty="0" smtClean="0">
                <a:solidFill>
                  <a:schemeClr val="tx1"/>
                </a:solidFill>
                <a:latin typeface="Segoe UI Light" panose="020B0502040204020203" pitchFamily="34" charset="0"/>
              </a:rPr>
              <a:t> </a:t>
            </a:r>
            <a:r>
              <a:rPr lang="en-US" dirty="0" smtClean="0">
                <a:solidFill>
                  <a:schemeClr val="tx1"/>
                </a:solidFill>
                <a:latin typeface="Segoe UI Light" panose="020B0502040204020203" pitchFamily="34" charset="0"/>
              </a:rPr>
              <a:t>2015-2035</a:t>
            </a:r>
            <a:endParaRPr lang="en-US" dirty="0" smtClean="0">
              <a:solidFill>
                <a:schemeClr val="tx1"/>
              </a:solidFill>
              <a:latin typeface="Segoe UI Light" panose="020B0502040204020203" pitchFamily="34" charset="0"/>
            </a:endParaRPr>
          </a:p>
          <a:p>
            <a:pPr marL="914400" lvl="1" indent="-457200" algn="l">
              <a:buFont typeface="Arial" panose="020B0604020202020204" pitchFamily="34" charset="0"/>
              <a:buChar char="•"/>
            </a:pPr>
            <a:r>
              <a:rPr lang="en-US" dirty="0" smtClean="0">
                <a:solidFill>
                  <a:schemeClr val="tx1"/>
                </a:solidFill>
                <a:latin typeface="Segoe UI Light" panose="020B0502040204020203" pitchFamily="34" charset="0"/>
              </a:rPr>
              <a:t>70,000 additional households</a:t>
            </a:r>
          </a:p>
          <a:p>
            <a:pPr marL="914400" lvl="1" indent="-457200" algn="l">
              <a:buFont typeface="Arial" panose="020B0604020202020204" pitchFamily="34" charset="0"/>
              <a:buChar char="•"/>
            </a:pPr>
            <a:r>
              <a:rPr lang="en-US" dirty="0" smtClean="0">
                <a:solidFill>
                  <a:schemeClr val="tx1"/>
                </a:solidFill>
                <a:latin typeface="Segoe UI Light" panose="020B0502040204020203" pitchFamily="34" charset="0"/>
              </a:rPr>
              <a:t>115,000 additional jobs</a:t>
            </a:r>
          </a:p>
          <a:p>
            <a:pPr algn="l"/>
            <a:endParaRPr lang="en-US" dirty="0" smtClean="0">
              <a:solidFill>
                <a:schemeClr val="tx1"/>
              </a:solidFill>
            </a:endParaRPr>
          </a:p>
          <a:p>
            <a:pPr lvl="0" algn="l"/>
            <a:endParaRPr lang="en-US" dirty="0">
              <a:solidFill>
                <a:schemeClr val="tx1"/>
              </a:solidFill>
            </a:endParaRPr>
          </a:p>
          <a:p>
            <a:pPr marL="457200" lvl="0" indent="-457200" algn="l">
              <a:buFont typeface="Arial" panose="020B0604020202020204" pitchFamily="34" charset="0"/>
              <a:buChar char="•"/>
            </a:pPr>
            <a:endParaRPr lang="en-US" dirty="0" smtClean="0">
              <a:solidFill>
                <a:schemeClr val="tx1"/>
              </a:solidFill>
            </a:endParaRPr>
          </a:p>
          <a:p>
            <a:pPr marL="457200" lvl="0" indent="-457200" algn="l">
              <a:buFont typeface="Arial" panose="020B0604020202020204" pitchFamily="34" charset="0"/>
              <a:buChar char="•"/>
            </a:pPr>
            <a:endParaRPr lang="en-US" dirty="0">
              <a:solidFill>
                <a:schemeClr val="tx1"/>
              </a:solidFill>
            </a:endParaRPr>
          </a:p>
          <a:p>
            <a:pPr marL="457200" lvl="0" indent="-457200" algn="l">
              <a:buFont typeface="Arial" panose="020B0604020202020204" pitchFamily="34" charset="0"/>
              <a:buChar char="•"/>
            </a:pPr>
            <a:endParaRPr lang="en-US" dirty="0">
              <a:solidFill>
                <a:schemeClr val="tx1"/>
              </a:solidFill>
            </a:endParaRPr>
          </a:p>
        </p:txBody>
      </p:sp>
      <p:sp>
        <p:nvSpPr>
          <p:cNvPr id="5" name="Title 1"/>
          <p:cNvSpPr>
            <a:spLocks noGrp="1"/>
          </p:cNvSpPr>
          <p:nvPr>
            <p:ph type="ctrTitle"/>
          </p:nvPr>
        </p:nvSpPr>
        <p:spPr>
          <a:xfrm>
            <a:off x="228600" y="228601"/>
            <a:ext cx="6400800" cy="1143000"/>
          </a:xfrm>
        </p:spPr>
        <p:txBody>
          <a:bodyPr>
            <a:normAutofit/>
          </a:bodyPr>
          <a:lstStyle/>
          <a:p>
            <a:pPr algn="l"/>
            <a:r>
              <a:rPr lang="en-US" dirty="0" smtClean="0">
                <a:solidFill>
                  <a:srgbClr val="1690D0"/>
                </a:solidFill>
              </a:rPr>
              <a:t>Comp Plan</a:t>
            </a:r>
            <a:r>
              <a:rPr lang="en-US" dirty="0" smtClean="0">
                <a:solidFill>
                  <a:srgbClr val="1690D0"/>
                </a:solidFill>
              </a:rPr>
              <a:t> </a:t>
            </a:r>
            <a:r>
              <a:rPr lang="en-US" dirty="0" smtClean="0">
                <a:solidFill>
                  <a:srgbClr val="1690D0"/>
                </a:solidFill>
              </a:rPr>
              <a:t>growth </a:t>
            </a:r>
            <a:r>
              <a:rPr lang="en-US" dirty="0">
                <a:solidFill>
                  <a:srgbClr val="1690D0"/>
                </a:solidFill>
              </a:rPr>
              <a:t>s</a:t>
            </a:r>
            <a:r>
              <a:rPr lang="en-US" dirty="0" smtClean="0">
                <a:solidFill>
                  <a:srgbClr val="1690D0"/>
                </a:solidFill>
              </a:rPr>
              <a:t>trategy</a:t>
            </a:r>
            <a:endParaRPr lang="en-US" dirty="0">
              <a:solidFill>
                <a:srgbClr val="1690D0"/>
              </a:solidFill>
            </a:endParaRPr>
          </a:p>
        </p:txBody>
      </p:sp>
    </p:spTree>
    <p:extLst>
      <p:ext uri="{BB962C8B-B14F-4D97-AF65-F5344CB8AC3E}">
        <p14:creationId xmlns:p14="http://schemas.microsoft.com/office/powerpoint/2010/main" val="6132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4191000" cy="1143000"/>
          </a:xfrm>
        </p:spPr>
        <p:txBody>
          <a:bodyPr>
            <a:normAutofit fontScale="90000"/>
          </a:bodyPr>
          <a:lstStyle/>
          <a:p>
            <a:pPr algn="l"/>
            <a:r>
              <a:rPr lang="en-US" dirty="0" smtClean="0">
                <a:solidFill>
                  <a:srgbClr val="1690D0"/>
                </a:solidFill>
              </a:rPr>
              <a:t>Citywide modal plan purposes</a:t>
            </a:r>
            <a:endParaRPr lang="en-US" dirty="0">
              <a:solidFill>
                <a:srgbClr val="1690D0"/>
              </a:solidFill>
            </a:endParaRPr>
          </a:p>
        </p:txBody>
      </p:sp>
      <p:sp>
        <p:nvSpPr>
          <p:cNvPr id="3" name="Content Placeholder 2"/>
          <p:cNvSpPr>
            <a:spLocks noGrp="1"/>
          </p:cNvSpPr>
          <p:nvPr>
            <p:ph sz="half" idx="1"/>
          </p:nvPr>
        </p:nvSpPr>
        <p:spPr>
          <a:xfrm>
            <a:off x="342900" y="1716594"/>
            <a:ext cx="3962400" cy="5029200"/>
          </a:xfrm>
        </p:spPr>
        <p:txBody>
          <a:bodyPr>
            <a:normAutofit fontScale="85000" lnSpcReduction="10000"/>
          </a:bodyPr>
          <a:lstStyle/>
          <a:p>
            <a:pPr marL="0" indent="0">
              <a:spcBef>
                <a:spcPts val="0"/>
              </a:spcBef>
              <a:spcAft>
                <a:spcPts val="1200"/>
              </a:spcAft>
              <a:buNone/>
            </a:pPr>
            <a:r>
              <a:rPr lang="en-US" dirty="0" smtClean="0">
                <a:latin typeface="Segoe UI Light" panose="020B0502040204020203" pitchFamily="34" charset="0"/>
              </a:rPr>
              <a:t>20-year blueprint to:</a:t>
            </a:r>
          </a:p>
          <a:p>
            <a:pPr>
              <a:spcBef>
                <a:spcPts val="0"/>
              </a:spcBef>
              <a:spcAft>
                <a:spcPts val="1200"/>
              </a:spcAft>
            </a:pPr>
            <a:r>
              <a:rPr lang="en-US" dirty="0" smtClean="0">
                <a:latin typeface="Segoe UI Light" panose="020B0502040204020203" pitchFamily="34" charset="0"/>
              </a:rPr>
              <a:t>Support growth</a:t>
            </a:r>
          </a:p>
          <a:p>
            <a:pPr>
              <a:spcBef>
                <a:spcPts val="0"/>
              </a:spcBef>
              <a:spcAft>
                <a:spcPts val="1200"/>
              </a:spcAft>
            </a:pPr>
            <a:r>
              <a:rPr lang="en-US" dirty="0" smtClean="0">
                <a:latin typeface="Segoe UI Light" panose="020B0502040204020203" pitchFamily="34" charset="0"/>
              </a:rPr>
              <a:t>Achieve desired outcomes</a:t>
            </a:r>
          </a:p>
          <a:p>
            <a:pPr lvl="1">
              <a:spcBef>
                <a:spcPts val="0"/>
              </a:spcBef>
              <a:spcAft>
                <a:spcPts val="1200"/>
              </a:spcAft>
            </a:pPr>
            <a:r>
              <a:rPr lang="en-US" dirty="0" smtClean="0">
                <a:latin typeface="Segoe UI Light" panose="020B0502040204020203" pitchFamily="34" charset="0"/>
              </a:rPr>
              <a:t>Safety </a:t>
            </a:r>
          </a:p>
          <a:p>
            <a:pPr lvl="1">
              <a:spcBef>
                <a:spcPts val="0"/>
              </a:spcBef>
              <a:spcAft>
                <a:spcPts val="1200"/>
              </a:spcAft>
            </a:pPr>
            <a:r>
              <a:rPr lang="en-US" dirty="0" smtClean="0">
                <a:latin typeface="Segoe UI Light" panose="020B0502040204020203" pitchFamily="34" charset="0"/>
              </a:rPr>
              <a:t>Affordability</a:t>
            </a:r>
          </a:p>
          <a:p>
            <a:pPr lvl="1">
              <a:spcBef>
                <a:spcPts val="0"/>
              </a:spcBef>
              <a:spcAft>
                <a:spcPts val="1200"/>
              </a:spcAft>
            </a:pPr>
            <a:r>
              <a:rPr lang="en-US" dirty="0" smtClean="0">
                <a:latin typeface="Segoe UI Light" panose="020B0502040204020203" pitchFamily="34" charset="0"/>
              </a:rPr>
              <a:t>Connectivity</a:t>
            </a:r>
          </a:p>
          <a:p>
            <a:pPr lvl="1">
              <a:spcBef>
                <a:spcPts val="0"/>
              </a:spcBef>
              <a:spcAft>
                <a:spcPts val="1200"/>
              </a:spcAft>
            </a:pPr>
            <a:r>
              <a:rPr lang="en-US" dirty="0" smtClean="0">
                <a:latin typeface="Segoe UI Light" panose="020B0502040204020203" pitchFamily="34" charset="0"/>
              </a:rPr>
              <a:t>Vibrancy</a:t>
            </a:r>
          </a:p>
          <a:p>
            <a:pPr>
              <a:spcBef>
                <a:spcPts val="0"/>
              </a:spcBef>
              <a:spcAft>
                <a:spcPts val="1200"/>
              </a:spcAft>
            </a:pPr>
            <a:r>
              <a:rPr lang="en-US" dirty="0" smtClean="0">
                <a:latin typeface="Segoe UI Light" panose="020B0502040204020203" pitchFamily="34" charset="0"/>
              </a:rPr>
              <a:t>Increase travel options</a:t>
            </a:r>
          </a:p>
          <a:p>
            <a:pPr>
              <a:spcBef>
                <a:spcPts val="0"/>
              </a:spcBef>
              <a:spcAft>
                <a:spcPts val="1200"/>
              </a:spcAft>
            </a:pPr>
            <a:r>
              <a:rPr lang="en-US" dirty="0" smtClean="0">
                <a:latin typeface="Segoe UI Light" panose="020B0502040204020203" pitchFamily="34" charset="0"/>
              </a:rPr>
              <a:t>Improve travel conditions</a:t>
            </a:r>
          </a:p>
          <a:p>
            <a:pPr>
              <a:spcBef>
                <a:spcPts val="0"/>
              </a:spcBef>
              <a:spcAft>
                <a:spcPts val="1200"/>
              </a:spcAft>
            </a:pPr>
            <a:r>
              <a:rPr lang="en-US" dirty="0" smtClean="0">
                <a:latin typeface="Segoe UI Light" panose="020B0502040204020203" pitchFamily="34" charset="0"/>
              </a:rPr>
              <a:t>Guide investments</a:t>
            </a:r>
          </a:p>
          <a:p>
            <a:endParaRPr lang="en-US" dirty="0">
              <a:latin typeface="Segoe UI Light" panose="020B0502040204020203" pitchFamily="34" charset="0"/>
            </a:endParaRPr>
          </a:p>
        </p:txBody>
      </p:sp>
      <p:sp>
        <p:nvSpPr>
          <p:cNvPr id="4" name="Content Placeholder 3"/>
          <p:cNvSpPr>
            <a:spLocks noGrp="1"/>
          </p:cNvSpPr>
          <p:nvPr>
            <p:ph sz="half" idx="2"/>
          </p:nvPr>
        </p:nvSpPr>
        <p:spPr/>
        <p:txBody>
          <a:bodyPr>
            <a:normAutofit fontScale="85000" lnSpcReduction="10000"/>
          </a:bodyPr>
          <a:lstStyle/>
          <a:p>
            <a:endParaRPr lang="en-US" dirty="0"/>
          </a:p>
        </p:txBody>
      </p:sp>
      <p:sp>
        <p:nvSpPr>
          <p:cNvPr id="5" name="Slide Number Placeholder 4"/>
          <p:cNvSpPr>
            <a:spLocks noGrp="1"/>
          </p:cNvSpPr>
          <p:nvPr>
            <p:ph type="sldNum" sz="quarter" idx="12"/>
          </p:nvPr>
        </p:nvSpPr>
        <p:spPr/>
        <p:txBody>
          <a:bodyPr/>
          <a:lstStyle/>
          <a:p>
            <a:fld id="{57D0ED69-ED4C-4FA8-B0E1-E6B6F7EC785F}" type="slidenum">
              <a:rPr lang="en-US" smtClean="0"/>
              <a:t>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22" r="6536"/>
          <a:stretch/>
        </p:blipFill>
        <p:spPr>
          <a:xfrm>
            <a:off x="4343400" y="18535"/>
            <a:ext cx="4800600" cy="6858000"/>
          </a:xfrm>
          <a:prstGeom prst="rect">
            <a:avLst/>
          </a:prstGeom>
          <a:ln w="3175">
            <a:solidFill>
              <a:srgbClr val="1690D0"/>
            </a:solidFill>
          </a:ln>
        </p:spPr>
      </p:pic>
    </p:spTree>
    <p:extLst>
      <p:ext uri="{BB962C8B-B14F-4D97-AF65-F5344CB8AC3E}">
        <p14:creationId xmlns:p14="http://schemas.microsoft.com/office/powerpoint/2010/main" val="219374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pPr algn="l"/>
            <a:r>
              <a:rPr lang="en-US" dirty="0" smtClean="0">
                <a:solidFill>
                  <a:srgbClr val="1690D0"/>
                </a:solidFill>
              </a:rPr>
              <a:t>Citywide modal master plan contents</a:t>
            </a:r>
            <a:endParaRPr lang="en-US" dirty="0">
              <a:solidFill>
                <a:srgbClr val="1690D0"/>
              </a:solidFill>
            </a:endParaRPr>
          </a:p>
        </p:txBody>
      </p:sp>
      <p:sp>
        <p:nvSpPr>
          <p:cNvPr id="3" name="Content Placeholder 2"/>
          <p:cNvSpPr>
            <a:spLocks noGrp="1"/>
          </p:cNvSpPr>
          <p:nvPr>
            <p:ph sz="half" idx="1"/>
          </p:nvPr>
        </p:nvSpPr>
        <p:spPr/>
        <p:txBody>
          <a:bodyPr>
            <a:normAutofit fontScale="85000" lnSpcReduction="20000"/>
          </a:bodyPr>
          <a:lstStyle/>
          <a:p>
            <a:pPr marL="0" indent="0">
              <a:spcBef>
                <a:spcPts val="0"/>
              </a:spcBef>
              <a:spcAft>
                <a:spcPts val="1800"/>
              </a:spcAft>
              <a:buNone/>
            </a:pPr>
            <a:r>
              <a:rPr lang="en-US" b="1" u="sng" dirty="0" smtClean="0">
                <a:latin typeface="Segoe UI Light" panose="020B0502040204020203" pitchFamily="34" charset="0"/>
              </a:rPr>
              <a:t>Seven “P”s</a:t>
            </a:r>
          </a:p>
          <a:p>
            <a:pPr>
              <a:spcBef>
                <a:spcPts val="0"/>
              </a:spcBef>
              <a:spcAft>
                <a:spcPts val="1800"/>
              </a:spcAft>
            </a:pPr>
            <a:r>
              <a:rPr lang="en-US" dirty="0" smtClean="0">
                <a:latin typeface="Segoe UI Light" panose="020B0502040204020203" pitchFamily="34" charset="0"/>
              </a:rPr>
              <a:t>Policy framework</a:t>
            </a:r>
          </a:p>
          <a:p>
            <a:pPr>
              <a:spcBef>
                <a:spcPts val="0"/>
              </a:spcBef>
              <a:spcAft>
                <a:spcPts val="1800"/>
              </a:spcAft>
            </a:pPr>
            <a:r>
              <a:rPr lang="en-US" dirty="0" smtClean="0">
                <a:latin typeface="Segoe UI Light" panose="020B0502040204020203" pitchFamily="34" charset="0"/>
              </a:rPr>
              <a:t>Priority investment network</a:t>
            </a:r>
          </a:p>
          <a:p>
            <a:pPr>
              <a:spcBef>
                <a:spcPts val="0"/>
              </a:spcBef>
              <a:spcAft>
                <a:spcPts val="1800"/>
              </a:spcAft>
            </a:pPr>
            <a:r>
              <a:rPr lang="en-US" dirty="0" smtClean="0">
                <a:latin typeface="Segoe UI Light" panose="020B0502040204020203" pitchFamily="34" charset="0"/>
              </a:rPr>
              <a:t>Projects</a:t>
            </a:r>
          </a:p>
          <a:p>
            <a:pPr>
              <a:spcBef>
                <a:spcPts val="0"/>
              </a:spcBef>
              <a:spcAft>
                <a:spcPts val="1800"/>
              </a:spcAft>
            </a:pPr>
            <a:r>
              <a:rPr lang="en-US" dirty="0" smtClean="0">
                <a:latin typeface="Segoe UI Light" panose="020B0502040204020203" pitchFamily="34" charset="0"/>
              </a:rPr>
              <a:t>Programs</a:t>
            </a:r>
          </a:p>
          <a:p>
            <a:pPr>
              <a:spcBef>
                <a:spcPts val="0"/>
              </a:spcBef>
              <a:spcAft>
                <a:spcPts val="1800"/>
              </a:spcAft>
            </a:pPr>
            <a:r>
              <a:rPr lang="en-US" dirty="0" smtClean="0">
                <a:latin typeface="Segoe UI Light" panose="020B0502040204020203" pitchFamily="34" charset="0"/>
              </a:rPr>
              <a:t>Prioritization framework</a:t>
            </a:r>
          </a:p>
          <a:p>
            <a:pPr>
              <a:spcBef>
                <a:spcPts val="0"/>
              </a:spcBef>
              <a:spcAft>
                <a:spcPts val="1800"/>
              </a:spcAft>
            </a:pPr>
            <a:r>
              <a:rPr lang="en-US" dirty="0" smtClean="0">
                <a:latin typeface="Segoe UI Light" panose="020B0502040204020203" pitchFamily="34" charset="0"/>
              </a:rPr>
              <a:t>Performance measures</a:t>
            </a:r>
          </a:p>
          <a:p>
            <a:pPr>
              <a:spcBef>
                <a:spcPts val="0"/>
              </a:spcBef>
              <a:spcAft>
                <a:spcPts val="1800"/>
              </a:spcAft>
            </a:pPr>
            <a:r>
              <a:rPr lang="en-US" dirty="0" smtClean="0">
                <a:latin typeface="Segoe UI Light" panose="020B0502040204020203" pitchFamily="34" charset="0"/>
              </a:rPr>
              <a:t>“</a:t>
            </a:r>
            <a:r>
              <a:rPr lang="en-US" dirty="0" err="1" smtClean="0">
                <a:latin typeface="Segoe UI Light" panose="020B0502040204020203" pitchFamily="34" charset="0"/>
              </a:rPr>
              <a:t>Pfunding</a:t>
            </a:r>
            <a:r>
              <a:rPr lang="en-US" dirty="0" smtClean="0">
                <a:latin typeface="Segoe UI Light" panose="020B0502040204020203" pitchFamily="34" charset="0"/>
              </a:rPr>
              <a:t>” strategy</a:t>
            </a:r>
            <a:endParaRPr lang="en-US" dirty="0">
              <a:latin typeface="Segoe UI Light" panose="020B0502040204020203" pitchFamily="34" charset="0"/>
            </a:endParaRPr>
          </a:p>
        </p:txBody>
      </p:sp>
      <p:sp>
        <p:nvSpPr>
          <p:cNvPr id="6" name="Content Placeholder 5"/>
          <p:cNvSpPr>
            <a:spLocks noGrp="1"/>
          </p:cNvSpPr>
          <p:nvPr>
            <p:ph sz="half" idx="2"/>
          </p:nvPr>
        </p:nvSpPr>
        <p:spPr/>
        <p:txBody>
          <a:bodyPr>
            <a:normAutofit fontScale="85000" lnSpcReduction="20000"/>
          </a:bodyPr>
          <a:lstStyle/>
          <a:p>
            <a:pPr marL="0" indent="0">
              <a:spcBef>
                <a:spcPts val="0"/>
              </a:spcBef>
              <a:spcAft>
                <a:spcPts val="1800"/>
              </a:spcAft>
              <a:buNone/>
            </a:pPr>
            <a:r>
              <a:rPr lang="en-US" b="1" u="sng" dirty="0" smtClean="0">
                <a:latin typeface="Segoe UI Light" panose="020B0502040204020203" pitchFamily="34" charset="0"/>
              </a:rPr>
              <a:t>Other Elements</a:t>
            </a:r>
          </a:p>
          <a:p>
            <a:pPr>
              <a:spcBef>
                <a:spcPts val="0"/>
              </a:spcBef>
              <a:spcAft>
                <a:spcPts val="1800"/>
              </a:spcAft>
            </a:pPr>
            <a:r>
              <a:rPr lang="en-US" dirty="0" smtClean="0">
                <a:latin typeface="Segoe UI Light" panose="020B0502040204020203" pitchFamily="34" charset="0"/>
              </a:rPr>
              <a:t>Best practices review</a:t>
            </a:r>
          </a:p>
          <a:p>
            <a:pPr>
              <a:spcBef>
                <a:spcPts val="0"/>
              </a:spcBef>
              <a:spcAft>
                <a:spcPts val="1800"/>
              </a:spcAft>
            </a:pPr>
            <a:r>
              <a:rPr lang="en-US" dirty="0" smtClean="0">
                <a:latin typeface="Segoe UI Light" panose="020B0502040204020203" pitchFamily="34" charset="0"/>
              </a:rPr>
              <a:t>Existing </a:t>
            </a:r>
            <a:r>
              <a:rPr lang="en-US" dirty="0">
                <a:latin typeface="Segoe UI Light" panose="020B0502040204020203" pitchFamily="34" charset="0"/>
              </a:rPr>
              <a:t>conditions</a:t>
            </a:r>
          </a:p>
          <a:p>
            <a:pPr>
              <a:spcBef>
                <a:spcPts val="0"/>
              </a:spcBef>
              <a:spcAft>
                <a:spcPts val="1800"/>
              </a:spcAft>
            </a:pPr>
            <a:r>
              <a:rPr lang="en-US" dirty="0">
                <a:latin typeface="Segoe UI Light" panose="020B0502040204020203" pitchFamily="34" charset="0"/>
              </a:rPr>
              <a:t>Future conditions</a:t>
            </a:r>
          </a:p>
          <a:p>
            <a:pPr>
              <a:spcBef>
                <a:spcPts val="0"/>
              </a:spcBef>
              <a:spcAft>
                <a:spcPts val="1800"/>
              </a:spcAft>
            </a:pPr>
            <a:r>
              <a:rPr lang="en-US" dirty="0">
                <a:latin typeface="Segoe UI Light" panose="020B0502040204020203" pitchFamily="34" charset="0"/>
              </a:rPr>
              <a:t>Design guidelines</a:t>
            </a:r>
          </a:p>
          <a:p>
            <a:pPr>
              <a:spcBef>
                <a:spcPts val="0"/>
              </a:spcBef>
              <a:spcAft>
                <a:spcPts val="1800"/>
              </a:spcAft>
            </a:pPr>
            <a:r>
              <a:rPr lang="en-US" dirty="0" smtClean="0">
                <a:latin typeface="Segoe UI Light" panose="020B0502040204020203" pitchFamily="34" charset="0"/>
              </a:rPr>
              <a:t>Project detail sheets</a:t>
            </a:r>
          </a:p>
          <a:p>
            <a:pPr>
              <a:spcBef>
                <a:spcPts val="0"/>
              </a:spcBef>
              <a:spcAft>
                <a:spcPts val="1800"/>
              </a:spcAft>
            </a:pPr>
            <a:r>
              <a:rPr lang="en-US" dirty="0" smtClean="0">
                <a:latin typeface="Segoe UI Light" panose="020B0502040204020203" pitchFamily="34" charset="0"/>
              </a:rPr>
              <a:t>Implementation strategy</a:t>
            </a:r>
          </a:p>
          <a:p>
            <a:pPr>
              <a:spcBef>
                <a:spcPts val="0"/>
              </a:spcBef>
              <a:spcAft>
                <a:spcPts val="1800"/>
              </a:spcAft>
            </a:pPr>
            <a:r>
              <a:rPr lang="en-US" dirty="0" smtClean="0">
                <a:latin typeface="Segoe UI Light" panose="020B0502040204020203" pitchFamily="34" charset="0"/>
              </a:rPr>
              <a:t>Outreach summary</a:t>
            </a:r>
            <a:endParaRPr lang="en-US" dirty="0">
              <a:latin typeface="Segoe UI Light" panose="020B0502040204020203" pitchFamily="34" charset="0"/>
            </a:endParaRPr>
          </a:p>
          <a:p>
            <a:endParaRPr lang="en-US" dirty="0"/>
          </a:p>
        </p:txBody>
      </p:sp>
      <p:sp>
        <p:nvSpPr>
          <p:cNvPr id="5" name="Slide Number Placeholder 4"/>
          <p:cNvSpPr>
            <a:spLocks noGrp="1"/>
          </p:cNvSpPr>
          <p:nvPr>
            <p:ph type="sldNum" sz="quarter" idx="12"/>
          </p:nvPr>
        </p:nvSpPr>
        <p:spPr/>
        <p:txBody>
          <a:bodyPr/>
          <a:lstStyle/>
          <a:p>
            <a:fld id="{57D0ED69-ED4C-4FA8-B0E1-E6B6F7EC785F}" type="slidenum">
              <a:rPr lang="en-US" smtClean="0"/>
              <a:t>8</a:t>
            </a:fld>
            <a:endParaRPr lang="en-US" dirty="0"/>
          </a:p>
        </p:txBody>
      </p:sp>
    </p:spTree>
    <p:extLst>
      <p:ext uri="{BB962C8B-B14F-4D97-AF65-F5344CB8AC3E}">
        <p14:creationId xmlns:p14="http://schemas.microsoft.com/office/powerpoint/2010/main" val="59605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1690D0"/>
                </a:solidFill>
              </a:rPr>
              <a:t>Policy framework</a:t>
            </a:r>
            <a:endParaRPr lang="en-US" dirty="0">
              <a:solidFill>
                <a:srgbClr val="1690D0"/>
              </a:solidFill>
            </a:endParaRPr>
          </a:p>
        </p:txBody>
      </p:sp>
      <p:sp>
        <p:nvSpPr>
          <p:cNvPr id="5" name="Slide Number Placeholder 4"/>
          <p:cNvSpPr>
            <a:spLocks noGrp="1"/>
          </p:cNvSpPr>
          <p:nvPr>
            <p:ph type="sldNum" sz="quarter" idx="12"/>
          </p:nvPr>
        </p:nvSpPr>
        <p:spPr/>
        <p:txBody>
          <a:bodyPr/>
          <a:lstStyle/>
          <a:p>
            <a:fld id="{57D0ED69-ED4C-4FA8-B0E1-E6B6F7EC785F}" type="slidenum">
              <a:rPr lang="en-US" smtClean="0"/>
              <a:t>9</a:t>
            </a:fld>
            <a:endParaRPr lang="en-US" dirty="0"/>
          </a:p>
        </p:txBody>
      </p:sp>
      <p:pic>
        <p:nvPicPr>
          <p:cNvPr id="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417638"/>
            <a:ext cx="8382000" cy="5059362"/>
          </a:xfrm>
        </p:spPr>
      </p:pic>
    </p:spTree>
    <p:extLst>
      <p:ext uri="{BB962C8B-B14F-4D97-AF65-F5344CB8AC3E}">
        <p14:creationId xmlns:p14="http://schemas.microsoft.com/office/powerpoint/2010/main" val="2799963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6189</TotalTime>
  <Words>1054</Words>
  <Application>Microsoft Office PowerPoint</Application>
  <PresentationFormat>On-screen Show (4:3)</PresentationFormat>
  <Paragraphs>188</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Kozuka Gothic Pro L</vt:lpstr>
      <vt:lpstr>Segoe UI</vt:lpstr>
      <vt:lpstr>Segoe UI Light</vt:lpstr>
      <vt:lpstr>Symbol</vt:lpstr>
      <vt:lpstr>Wingdings</vt:lpstr>
      <vt:lpstr>Office Theme</vt:lpstr>
      <vt:lpstr>Transportation Planning Overview</vt:lpstr>
      <vt:lpstr>Our mission, vision, and core values</vt:lpstr>
      <vt:lpstr>Policy &amp; Planning division role</vt:lpstr>
      <vt:lpstr>2016 work plan highlights</vt:lpstr>
      <vt:lpstr>From plan to implementation</vt:lpstr>
      <vt:lpstr>Comp Plan growth strategy</vt:lpstr>
      <vt:lpstr>Citywide modal plan purposes</vt:lpstr>
      <vt:lpstr>Citywide modal master plan contents</vt:lpstr>
      <vt:lpstr>Policy framework</vt:lpstr>
      <vt:lpstr>Bicycle Master Plan (2014)</vt:lpstr>
      <vt:lpstr>Pedestrian Master Plan Update (2016)</vt:lpstr>
      <vt:lpstr>Transit Master Plan (2012/2016)</vt:lpstr>
      <vt:lpstr>Freight Master Plan (2016)</vt:lpstr>
      <vt:lpstr>Prioritizing projects</vt:lpstr>
      <vt:lpstr>From plan to project</vt:lpstr>
      <vt:lpstr>Street ROW Zones</vt:lpstr>
      <vt:lpstr>How we use the street</vt:lpstr>
      <vt:lpstr>Assessing needs of the ROW zones</vt:lpstr>
      <vt:lpstr>Questions?</vt:lpstr>
    </vt:vector>
  </TitlesOfParts>
  <Company>City of Seattle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Vega, Gabriela</dc:creator>
  <cp:lastModifiedBy>Krawczyk, Tracy</cp:lastModifiedBy>
  <cp:revision>308</cp:revision>
  <cp:lastPrinted>2016-08-25T22:58:23Z</cp:lastPrinted>
  <dcterms:created xsi:type="dcterms:W3CDTF">2015-07-08T01:45:21Z</dcterms:created>
  <dcterms:modified xsi:type="dcterms:W3CDTF">2016-08-25T22:58:37Z</dcterms:modified>
</cp:coreProperties>
</file>